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4"/>
  </p:notesMasterIdLst>
  <p:sldIdLst>
    <p:sldId id="256" r:id="rId2"/>
    <p:sldId id="272" r:id="rId3"/>
    <p:sldId id="315" r:id="rId4"/>
    <p:sldId id="316" r:id="rId5"/>
    <p:sldId id="317" r:id="rId6"/>
    <p:sldId id="318" r:id="rId7"/>
    <p:sldId id="319" r:id="rId8"/>
    <p:sldId id="320" r:id="rId9"/>
    <p:sldId id="321"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22" r:id="rId28"/>
    <p:sldId id="323" r:id="rId29"/>
    <p:sldId id="324" r:id="rId30"/>
    <p:sldId id="325" r:id="rId31"/>
    <p:sldId id="326" r:id="rId32"/>
    <p:sldId id="297" r:id="rId3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455" autoAdjust="0"/>
    <p:restoredTop sz="94660"/>
  </p:normalViewPr>
  <p:slideViewPr>
    <p:cSldViewPr>
      <p:cViewPr varScale="1">
        <p:scale>
          <a:sx n="121" d="100"/>
          <a:sy n="121" d="100"/>
        </p:scale>
        <p:origin x="90" y="2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4F3593-DB2E-4AEA-8A62-D2024DB34DD9}" type="datetimeFigureOut">
              <a:rPr lang="zh-CN" altLang="en-US" smtClean="0"/>
              <a:t>2022/6/30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14C2B6-37A6-4222-843A-0484713E861F}" type="slidenum">
              <a:rPr lang="zh-CN" altLang="en-US" smtClean="0"/>
              <a:t>‹#›</a:t>
            </a:fld>
            <a:endParaRPr lang="zh-CN" altLang="en-US"/>
          </a:p>
        </p:txBody>
      </p:sp>
    </p:spTree>
    <p:extLst>
      <p:ext uri="{BB962C8B-B14F-4D97-AF65-F5344CB8AC3E}">
        <p14:creationId xmlns:p14="http://schemas.microsoft.com/office/powerpoint/2010/main" val="401207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4</a:t>
            </a:fld>
            <a:endParaRPr lang="zh-CN" altLang="en-US"/>
          </a:p>
        </p:txBody>
      </p:sp>
    </p:spTree>
    <p:extLst>
      <p:ext uri="{BB962C8B-B14F-4D97-AF65-F5344CB8AC3E}">
        <p14:creationId xmlns:p14="http://schemas.microsoft.com/office/powerpoint/2010/main" val="1573768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13</a:t>
            </a:fld>
            <a:endParaRPr lang="zh-CN" altLang="en-US"/>
          </a:p>
        </p:txBody>
      </p:sp>
    </p:spTree>
    <p:extLst>
      <p:ext uri="{BB962C8B-B14F-4D97-AF65-F5344CB8AC3E}">
        <p14:creationId xmlns:p14="http://schemas.microsoft.com/office/powerpoint/2010/main" val="768482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14</a:t>
            </a:fld>
            <a:endParaRPr lang="zh-CN" altLang="en-US"/>
          </a:p>
        </p:txBody>
      </p:sp>
    </p:spTree>
    <p:extLst>
      <p:ext uri="{BB962C8B-B14F-4D97-AF65-F5344CB8AC3E}">
        <p14:creationId xmlns:p14="http://schemas.microsoft.com/office/powerpoint/2010/main" val="2274347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15</a:t>
            </a:fld>
            <a:endParaRPr lang="zh-CN" altLang="en-US"/>
          </a:p>
        </p:txBody>
      </p:sp>
    </p:spTree>
    <p:extLst>
      <p:ext uri="{BB962C8B-B14F-4D97-AF65-F5344CB8AC3E}">
        <p14:creationId xmlns:p14="http://schemas.microsoft.com/office/powerpoint/2010/main" val="525369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16</a:t>
            </a:fld>
            <a:endParaRPr lang="zh-CN" altLang="en-US"/>
          </a:p>
        </p:txBody>
      </p:sp>
    </p:spTree>
    <p:extLst>
      <p:ext uri="{BB962C8B-B14F-4D97-AF65-F5344CB8AC3E}">
        <p14:creationId xmlns:p14="http://schemas.microsoft.com/office/powerpoint/2010/main" val="1142187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17</a:t>
            </a:fld>
            <a:endParaRPr lang="zh-CN" altLang="en-US"/>
          </a:p>
        </p:txBody>
      </p:sp>
    </p:spTree>
    <p:extLst>
      <p:ext uri="{BB962C8B-B14F-4D97-AF65-F5344CB8AC3E}">
        <p14:creationId xmlns:p14="http://schemas.microsoft.com/office/powerpoint/2010/main" val="3793442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18</a:t>
            </a:fld>
            <a:endParaRPr lang="zh-CN" altLang="en-US"/>
          </a:p>
        </p:txBody>
      </p:sp>
    </p:spTree>
    <p:extLst>
      <p:ext uri="{BB962C8B-B14F-4D97-AF65-F5344CB8AC3E}">
        <p14:creationId xmlns:p14="http://schemas.microsoft.com/office/powerpoint/2010/main" val="4137764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19</a:t>
            </a:fld>
            <a:endParaRPr lang="zh-CN" altLang="en-US"/>
          </a:p>
        </p:txBody>
      </p:sp>
    </p:spTree>
    <p:extLst>
      <p:ext uri="{BB962C8B-B14F-4D97-AF65-F5344CB8AC3E}">
        <p14:creationId xmlns:p14="http://schemas.microsoft.com/office/powerpoint/2010/main" val="18884794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20</a:t>
            </a:fld>
            <a:endParaRPr lang="zh-CN" altLang="en-US"/>
          </a:p>
        </p:txBody>
      </p:sp>
    </p:spTree>
    <p:extLst>
      <p:ext uri="{BB962C8B-B14F-4D97-AF65-F5344CB8AC3E}">
        <p14:creationId xmlns:p14="http://schemas.microsoft.com/office/powerpoint/2010/main" val="3482035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21</a:t>
            </a:fld>
            <a:endParaRPr lang="zh-CN" altLang="en-US"/>
          </a:p>
        </p:txBody>
      </p:sp>
    </p:spTree>
    <p:extLst>
      <p:ext uri="{BB962C8B-B14F-4D97-AF65-F5344CB8AC3E}">
        <p14:creationId xmlns:p14="http://schemas.microsoft.com/office/powerpoint/2010/main" val="761228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22</a:t>
            </a:fld>
            <a:endParaRPr lang="zh-CN" altLang="en-US"/>
          </a:p>
        </p:txBody>
      </p:sp>
    </p:spTree>
    <p:extLst>
      <p:ext uri="{BB962C8B-B14F-4D97-AF65-F5344CB8AC3E}">
        <p14:creationId xmlns:p14="http://schemas.microsoft.com/office/powerpoint/2010/main" val="787700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5</a:t>
            </a:fld>
            <a:endParaRPr lang="zh-CN" altLang="en-US"/>
          </a:p>
        </p:txBody>
      </p:sp>
    </p:spTree>
    <p:extLst>
      <p:ext uri="{BB962C8B-B14F-4D97-AF65-F5344CB8AC3E}">
        <p14:creationId xmlns:p14="http://schemas.microsoft.com/office/powerpoint/2010/main" val="3256955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23</a:t>
            </a:fld>
            <a:endParaRPr lang="zh-CN" altLang="en-US"/>
          </a:p>
        </p:txBody>
      </p:sp>
    </p:spTree>
    <p:extLst>
      <p:ext uri="{BB962C8B-B14F-4D97-AF65-F5344CB8AC3E}">
        <p14:creationId xmlns:p14="http://schemas.microsoft.com/office/powerpoint/2010/main" val="3439071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24</a:t>
            </a:fld>
            <a:endParaRPr lang="zh-CN" altLang="en-US"/>
          </a:p>
        </p:txBody>
      </p:sp>
    </p:spTree>
    <p:extLst>
      <p:ext uri="{BB962C8B-B14F-4D97-AF65-F5344CB8AC3E}">
        <p14:creationId xmlns:p14="http://schemas.microsoft.com/office/powerpoint/2010/main" val="151280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25</a:t>
            </a:fld>
            <a:endParaRPr lang="zh-CN" altLang="en-US"/>
          </a:p>
        </p:txBody>
      </p:sp>
    </p:spTree>
    <p:extLst>
      <p:ext uri="{BB962C8B-B14F-4D97-AF65-F5344CB8AC3E}">
        <p14:creationId xmlns:p14="http://schemas.microsoft.com/office/powerpoint/2010/main" val="7697933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26</a:t>
            </a:fld>
            <a:endParaRPr lang="zh-CN" altLang="en-US"/>
          </a:p>
        </p:txBody>
      </p:sp>
    </p:spTree>
    <p:extLst>
      <p:ext uri="{BB962C8B-B14F-4D97-AF65-F5344CB8AC3E}">
        <p14:creationId xmlns:p14="http://schemas.microsoft.com/office/powerpoint/2010/main" val="3494814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27</a:t>
            </a:fld>
            <a:endParaRPr lang="zh-CN" altLang="en-US"/>
          </a:p>
        </p:txBody>
      </p:sp>
    </p:spTree>
    <p:extLst>
      <p:ext uri="{BB962C8B-B14F-4D97-AF65-F5344CB8AC3E}">
        <p14:creationId xmlns:p14="http://schemas.microsoft.com/office/powerpoint/2010/main" val="46873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28</a:t>
            </a:fld>
            <a:endParaRPr lang="zh-CN" altLang="en-US"/>
          </a:p>
        </p:txBody>
      </p:sp>
    </p:spTree>
    <p:extLst>
      <p:ext uri="{BB962C8B-B14F-4D97-AF65-F5344CB8AC3E}">
        <p14:creationId xmlns:p14="http://schemas.microsoft.com/office/powerpoint/2010/main" val="3438829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29</a:t>
            </a:fld>
            <a:endParaRPr lang="zh-CN" altLang="en-US"/>
          </a:p>
        </p:txBody>
      </p:sp>
    </p:spTree>
    <p:extLst>
      <p:ext uri="{BB962C8B-B14F-4D97-AF65-F5344CB8AC3E}">
        <p14:creationId xmlns:p14="http://schemas.microsoft.com/office/powerpoint/2010/main" val="828949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30</a:t>
            </a:fld>
            <a:endParaRPr lang="zh-CN" altLang="en-US"/>
          </a:p>
        </p:txBody>
      </p:sp>
    </p:spTree>
    <p:extLst>
      <p:ext uri="{BB962C8B-B14F-4D97-AF65-F5344CB8AC3E}">
        <p14:creationId xmlns:p14="http://schemas.microsoft.com/office/powerpoint/2010/main" val="3390469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31</a:t>
            </a:fld>
            <a:endParaRPr lang="zh-CN" altLang="en-US"/>
          </a:p>
        </p:txBody>
      </p:sp>
    </p:spTree>
    <p:extLst>
      <p:ext uri="{BB962C8B-B14F-4D97-AF65-F5344CB8AC3E}">
        <p14:creationId xmlns:p14="http://schemas.microsoft.com/office/powerpoint/2010/main" val="1578617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6</a:t>
            </a:fld>
            <a:endParaRPr lang="zh-CN" altLang="en-US"/>
          </a:p>
        </p:txBody>
      </p:sp>
    </p:spTree>
    <p:extLst>
      <p:ext uri="{BB962C8B-B14F-4D97-AF65-F5344CB8AC3E}">
        <p14:creationId xmlns:p14="http://schemas.microsoft.com/office/powerpoint/2010/main" val="3794454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7</a:t>
            </a:fld>
            <a:endParaRPr lang="zh-CN" altLang="en-US"/>
          </a:p>
        </p:txBody>
      </p:sp>
    </p:spTree>
    <p:extLst>
      <p:ext uri="{BB962C8B-B14F-4D97-AF65-F5344CB8AC3E}">
        <p14:creationId xmlns:p14="http://schemas.microsoft.com/office/powerpoint/2010/main" val="617976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8</a:t>
            </a:fld>
            <a:endParaRPr lang="zh-CN" altLang="en-US"/>
          </a:p>
        </p:txBody>
      </p:sp>
    </p:spTree>
    <p:extLst>
      <p:ext uri="{BB962C8B-B14F-4D97-AF65-F5344CB8AC3E}">
        <p14:creationId xmlns:p14="http://schemas.microsoft.com/office/powerpoint/2010/main" val="2812004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9</a:t>
            </a:fld>
            <a:endParaRPr lang="zh-CN" altLang="en-US"/>
          </a:p>
        </p:txBody>
      </p:sp>
    </p:spTree>
    <p:extLst>
      <p:ext uri="{BB962C8B-B14F-4D97-AF65-F5344CB8AC3E}">
        <p14:creationId xmlns:p14="http://schemas.microsoft.com/office/powerpoint/2010/main" val="3826274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10</a:t>
            </a:fld>
            <a:endParaRPr lang="zh-CN" altLang="en-US"/>
          </a:p>
        </p:txBody>
      </p:sp>
    </p:spTree>
    <p:extLst>
      <p:ext uri="{BB962C8B-B14F-4D97-AF65-F5344CB8AC3E}">
        <p14:creationId xmlns:p14="http://schemas.microsoft.com/office/powerpoint/2010/main" val="2144686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11</a:t>
            </a:fld>
            <a:endParaRPr lang="zh-CN" altLang="en-US"/>
          </a:p>
        </p:txBody>
      </p:sp>
    </p:spTree>
    <p:extLst>
      <p:ext uri="{BB962C8B-B14F-4D97-AF65-F5344CB8AC3E}">
        <p14:creationId xmlns:p14="http://schemas.microsoft.com/office/powerpoint/2010/main" val="934051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B29ECE-A77F-4093-A051-746B45E3D6B2}" type="slidenum">
              <a:rPr lang="zh-CN" altLang="en-US" smtClean="0"/>
              <a:pPr/>
              <a:t>12</a:t>
            </a:fld>
            <a:endParaRPr lang="zh-CN" altLang="en-US"/>
          </a:p>
        </p:txBody>
      </p:sp>
    </p:spTree>
    <p:extLst>
      <p:ext uri="{BB962C8B-B14F-4D97-AF65-F5344CB8AC3E}">
        <p14:creationId xmlns:p14="http://schemas.microsoft.com/office/powerpoint/2010/main" val="4155678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88641"/>
            <a:ext cx="9144000" cy="3762715"/>
          </a:xfrm>
          <a:prstGeom prst="rect">
            <a:avLst/>
          </a:prstGeom>
        </p:spPr>
      </p:pic>
      <p:sp>
        <p:nvSpPr>
          <p:cNvPr id="2" name="标题 1"/>
          <p:cNvSpPr>
            <a:spLocks noGrp="1"/>
          </p:cNvSpPr>
          <p:nvPr>
            <p:ph type="ctrTitle"/>
          </p:nvPr>
        </p:nvSpPr>
        <p:spPr>
          <a:xfrm>
            <a:off x="251520" y="4077072"/>
            <a:ext cx="7772400" cy="1191891"/>
          </a:xfrm>
        </p:spPr>
        <p:txBody>
          <a:bodyPr/>
          <a:lstStyle/>
          <a:p>
            <a:r>
              <a:rPr lang="zh-CN" altLang="en-US"/>
              <a:t>单击此处编辑母版标题样式</a:t>
            </a:r>
          </a:p>
        </p:txBody>
      </p:sp>
      <p:sp>
        <p:nvSpPr>
          <p:cNvPr id="3" name="副标题 2"/>
          <p:cNvSpPr>
            <a:spLocks noGrp="1"/>
          </p:cNvSpPr>
          <p:nvPr>
            <p:ph type="subTitle" idx="1"/>
          </p:nvPr>
        </p:nvSpPr>
        <p:spPr>
          <a:xfrm>
            <a:off x="2483768" y="5373216"/>
            <a:ext cx="6400800" cy="672480"/>
          </a:xfrm>
        </p:spPr>
        <p:txBody>
          <a:bodyPr/>
          <a:lstStyle>
            <a:lvl1pPr marL="0" indent="0" algn="ctr">
              <a:buNone/>
              <a:defRPr>
                <a:solidFill>
                  <a:schemeClr val="tx1">
                    <a:tint val="75000"/>
                  </a:schemeClr>
                </a:solidFill>
                <a:latin typeface="微软雅黑" panose="020B0503020204020204" pitchFamily="34" charset="-122"/>
                <a:ea typeface="微软雅黑"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a:xfrm>
            <a:off x="7884368" y="6453336"/>
            <a:ext cx="1259632" cy="216024"/>
          </a:xfrm>
        </p:spPr>
        <p:txBody>
          <a:bodyPr/>
          <a:lstStyle/>
          <a:p>
            <a:fld id="{9AEC0212-59CF-4718-B93E-5AFC0B36EBB3}" type="datetime2">
              <a:rPr lang="zh-CN" altLang="en-US" smtClean="0"/>
              <a:t>2022年6月30日</a:t>
            </a:fld>
            <a:endParaRPr lang="zh-CN" altLang="en-US" dirty="0"/>
          </a:p>
        </p:txBody>
      </p:sp>
      <p:sp>
        <p:nvSpPr>
          <p:cNvPr id="5" name="页脚占位符 4"/>
          <p:cNvSpPr>
            <a:spLocks noGrp="1"/>
          </p:cNvSpPr>
          <p:nvPr>
            <p:ph type="ftr" sz="quarter" idx="11"/>
          </p:nvPr>
        </p:nvSpPr>
        <p:spPr>
          <a:xfrm>
            <a:off x="1331640" y="6453336"/>
            <a:ext cx="6192688" cy="216024"/>
          </a:xfrm>
        </p:spPr>
        <p:txBody>
          <a:bodyPr/>
          <a:lstStyle/>
          <a:p>
            <a:r>
              <a:rPr lang="zh-CN" altLang="en-US"/>
              <a:t>蒋磊  </a:t>
            </a:r>
            <a:r>
              <a:rPr lang="en-US" altLang="zh-CN"/>
              <a:t>jiang.lei@tongji.edu.cn</a:t>
            </a:r>
            <a:endParaRPr lang="zh-CN" altLang="en-US" dirty="0"/>
          </a:p>
        </p:txBody>
      </p:sp>
      <p:sp>
        <p:nvSpPr>
          <p:cNvPr id="6" name="灯片编号占位符 5"/>
          <p:cNvSpPr>
            <a:spLocks noGrp="1"/>
          </p:cNvSpPr>
          <p:nvPr>
            <p:ph type="sldNum" sz="quarter" idx="12"/>
          </p:nvPr>
        </p:nvSpPr>
        <p:spPr>
          <a:xfrm>
            <a:off x="0" y="6453336"/>
            <a:ext cx="611560" cy="216024"/>
          </a:xfrm>
        </p:spPr>
        <p:txBody>
          <a:bodyPr/>
          <a:lstStyle/>
          <a:p>
            <a:fld id="{5F0A9FBB-C18F-44E8-9DC4-345A7899A037}" type="slidenum">
              <a:rPr lang="zh-CN" altLang="en-US" smtClean="0"/>
              <a:t>‹#›</a:t>
            </a:fld>
            <a:endParaRPr lang="zh-CN" altLang="en-US"/>
          </a:p>
        </p:txBody>
      </p:sp>
      <p:sp>
        <p:nvSpPr>
          <p:cNvPr id="8" name="矩形 7"/>
          <p:cNvSpPr/>
          <p:nvPr userDrawn="1"/>
        </p:nvSpPr>
        <p:spPr>
          <a:xfrm>
            <a:off x="0" y="6669360"/>
            <a:ext cx="9144000" cy="1886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07106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49"/>
            <a:ext cx="3008313" cy="1162051"/>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33F061-620D-4222-91E4-F1696D455249}" type="datetime2">
              <a:rPr lang="zh-CN" altLang="en-US" smtClean="0"/>
              <a:t>2022年6月30日</a:t>
            </a:fld>
            <a:endParaRPr lang="zh-CN" altLang="en-US"/>
          </a:p>
        </p:txBody>
      </p:sp>
      <p:sp>
        <p:nvSpPr>
          <p:cNvPr id="6" name="页脚占位符 5"/>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7" name="灯片编号占位符 6"/>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1863101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C575B2B-862D-46E6-B793-F44ED02CCF98}" type="datetime2">
              <a:rPr lang="zh-CN" altLang="en-US" smtClean="0"/>
              <a:t>2022年6月30日</a:t>
            </a:fld>
            <a:endParaRPr lang="zh-CN" altLang="en-US"/>
          </a:p>
        </p:txBody>
      </p:sp>
      <p:sp>
        <p:nvSpPr>
          <p:cNvPr id="6" name="页脚占位符 5"/>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7" name="灯片编号占位符 6"/>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215813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C371060-D8FE-4822-9C99-4CC18DEC4153}" type="datetime2">
              <a:rPr lang="zh-CN" altLang="en-US" smtClean="0"/>
              <a:t>2022年6月30日</a:t>
            </a:fld>
            <a:endParaRPr lang="zh-CN" altLang="en-US"/>
          </a:p>
        </p:txBody>
      </p:sp>
      <p:sp>
        <p:nvSpPr>
          <p:cNvPr id="5" name="页脚占位符 4"/>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6" name="灯片编号占位符 5"/>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2212308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6AC509-5BB5-402B-9264-BD6FCA991979}" type="datetime2">
              <a:rPr lang="zh-CN" altLang="en-US" smtClean="0"/>
              <a:t>2022年6月30日</a:t>
            </a:fld>
            <a:endParaRPr lang="zh-CN" altLang="en-US"/>
          </a:p>
        </p:txBody>
      </p:sp>
      <p:sp>
        <p:nvSpPr>
          <p:cNvPr id="5" name="页脚占位符 4"/>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6" name="灯片编号占位符 5"/>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3825775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正文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78798" y="75143"/>
            <a:ext cx="6626767" cy="814399"/>
          </a:xfrm>
        </p:spPr>
        <p:txBody>
          <a:bodyPr>
            <a:normAutofit/>
          </a:bodyPr>
          <a:lstStyle>
            <a:lvl1pPr>
              <a:defRPr sz="3600">
                <a:latin typeface="微软雅黑 Light" panose="020B0502040204020203" pitchFamily="34" charset="-122"/>
                <a:ea typeface="微软雅黑 Light" panose="020B0502040204020203" pitchFamily="34" charset="-122"/>
              </a:defRPr>
            </a:lvl1pPr>
          </a:lstStyle>
          <a:p>
            <a:r>
              <a:rPr lang="zh-CN" altLang="en-US" dirty="0"/>
              <a:t>单击此处编辑母版标题样式</a:t>
            </a:r>
          </a:p>
        </p:txBody>
      </p:sp>
      <p:sp>
        <p:nvSpPr>
          <p:cNvPr id="4" name="日期占位符 3"/>
          <p:cNvSpPr>
            <a:spLocks noGrp="1"/>
          </p:cNvSpPr>
          <p:nvPr>
            <p:ph type="dt" sz="half" idx="10"/>
          </p:nvPr>
        </p:nvSpPr>
        <p:spPr>
          <a:xfrm>
            <a:off x="7884368" y="6453336"/>
            <a:ext cx="1259632" cy="216024"/>
          </a:xfrm>
        </p:spPr>
        <p:txBody>
          <a:bodyPr/>
          <a:lstStyle/>
          <a:p>
            <a:fld id="{12C5447D-ED82-4AAD-827E-C0AEFFA9A8F6}" type="datetime2">
              <a:rPr lang="zh-CN" altLang="en-US" smtClean="0"/>
              <a:t>2022年6月30日</a:t>
            </a:fld>
            <a:endParaRPr lang="zh-CN" altLang="en-US" dirty="0"/>
          </a:p>
        </p:txBody>
      </p:sp>
      <p:sp>
        <p:nvSpPr>
          <p:cNvPr id="5" name="页脚占位符 4"/>
          <p:cNvSpPr>
            <a:spLocks noGrp="1"/>
          </p:cNvSpPr>
          <p:nvPr>
            <p:ph type="ftr" sz="quarter" idx="11"/>
          </p:nvPr>
        </p:nvSpPr>
        <p:spPr>
          <a:xfrm>
            <a:off x="1331640" y="6453336"/>
            <a:ext cx="6192688" cy="216024"/>
          </a:xfrm>
        </p:spPr>
        <p:txBody>
          <a:bodyPr/>
          <a:lstStyle/>
          <a:p>
            <a:r>
              <a:rPr lang="zh-CN" altLang="en-US"/>
              <a:t>蒋磊  </a:t>
            </a:r>
            <a:r>
              <a:rPr lang="en-US" altLang="zh-CN"/>
              <a:t>jiang.lei@tongji.edu.cn</a:t>
            </a:r>
            <a:endParaRPr lang="zh-CN" altLang="en-US" dirty="0"/>
          </a:p>
        </p:txBody>
      </p:sp>
      <p:sp>
        <p:nvSpPr>
          <p:cNvPr id="6" name="灯片编号占位符 5"/>
          <p:cNvSpPr>
            <a:spLocks noGrp="1"/>
          </p:cNvSpPr>
          <p:nvPr>
            <p:ph type="sldNum" sz="quarter" idx="12"/>
          </p:nvPr>
        </p:nvSpPr>
        <p:spPr>
          <a:xfrm>
            <a:off x="0" y="6453336"/>
            <a:ext cx="611560" cy="216024"/>
          </a:xfrm>
        </p:spPr>
        <p:txBody>
          <a:bodyPr/>
          <a:lstStyle/>
          <a:p>
            <a:fld id="{5F0A9FBB-C18F-44E8-9DC4-345A7899A037}" type="slidenum">
              <a:rPr lang="zh-CN" altLang="en-US" smtClean="0"/>
              <a:t>‹#›</a:t>
            </a:fld>
            <a:endParaRPr lang="zh-CN" altLang="en-US"/>
          </a:p>
        </p:txBody>
      </p:sp>
      <p:sp>
        <p:nvSpPr>
          <p:cNvPr id="8" name="矩形 7"/>
          <p:cNvSpPr/>
          <p:nvPr userDrawn="1"/>
        </p:nvSpPr>
        <p:spPr>
          <a:xfrm>
            <a:off x="0" y="6669360"/>
            <a:ext cx="9144000" cy="1886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886408"/>
            <a:ext cx="9159316" cy="1886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512" y="188641"/>
            <a:ext cx="576064" cy="576064"/>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9592" y="260649"/>
            <a:ext cx="1460468" cy="504056"/>
          </a:xfrm>
          <a:prstGeom prst="rect">
            <a:avLst/>
          </a:prstGeom>
        </p:spPr>
      </p:pic>
      <p:sp>
        <p:nvSpPr>
          <p:cNvPr id="12" name="文本占位符 2"/>
          <p:cNvSpPr>
            <a:spLocks noGrp="1"/>
          </p:cNvSpPr>
          <p:nvPr>
            <p:ph idx="1"/>
          </p:nvPr>
        </p:nvSpPr>
        <p:spPr>
          <a:xfrm>
            <a:off x="457200" y="1268761"/>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48985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78798" y="75143"/>
            <a:ext cx="6626767" cy="814399"/>
          </a:xfrm>
        </p:spPr>
        <p:txBody>
          <a:bodyPr>
            <a:normAutofit/>
          </a:bodyPr>
          <a:lstStyle>
            <a:lvl1pPr>
              <a:defRPr sz="3600">
                <a:latin typeface="微软雅黑 Light" panose="020B0502040204020203" pitchFamily="34" charset="-122"/>
                <a:ea typeface="微软雅黑 Light" panose="020B0502040204020203" pitchFamily="34" charset="-122"/>
              </a:defRPr>
            </a:lvl1pPr>
          </a:lstStyle>
          <a:p>
            <a:r>
              <a:rPr lang="zh-CN" altLang="en-US" dirty="0"/>
              <a:t>单击此处编辑母版标题样式</a:t>
            </a:r>
          </a:p>
        </p:txBody>
      </p:sp>
      <p:sp>
        <p:nvSpPr>
          <p:cNvPr id="4" name="日期占位符 3"/>
          <p:cNvSpPr>
            <a:spLocks noGrp="1"/>
          </p:cNvSpPr>
          <p:nvPr>
            <p:ph type="dt" sz="half" idx="10"/>
          </p:nvPr>
        </p:nvSpPr>
        <p:spPr>
          <a:xfrm>
            <a:off x="8244408" y="6453336"/>
            <a:ext cx="899592" cy="216024"/>
          </a:xfrm>
        </p:spPr>
        <p:txBody>
          <a:bodyPr/>
          <a:lstStyle/>
          <a:p>
            <a:fld id="{BD8CA21B-A3FE-4686-A5CE-B5A28A3C4A9A}" type="datetime2">
              <a:rPr lang="zh-CN" altLang="en-US" smtClean="0"/>
              <a:t>2022年6月30日</a:t>
            </a:fld>
            <a:endParaRPr lang="zh-CN" altLang="en-US"/>
          </a:p>
        </p:txBody>
      </p:sp>
      <p:sp>
        <p:nvSpPr>
          <p:cNvPr id="5" name="页脚占位符 4"/>
          <p:cNvSpPr>
            <a:spLocks noGrp="1"/>
          </p:cNvSpPr>
          <p:nvPr>
            <p:ph type="ftr" sz="quarter" idx="11"/>
          </p:nvPr>
        </p:nvSpPr>
        <p:spPr>
          <a:xfrm>
            <a:off x="1331640" y="6453336"/>
            <a:ext cx="6192688" cy="216024"/>
          </a:xfrm>
        </p:spPr>
        <p:txBody>
          <a:bodyPr/>
          <a:lstStyle/>
          <a:p>
            <a:r>
              <a:rPr lang="zh-CN" altLang="en-US"/>
              <a:t>蒋磊  </a:t>
            </a:r>
            <a:r>
              <a:rPr lang="en-US" altLang="zh-CN"/>
              <a:t>jiang.lei@tongji.edu.cn</a:t>
            </a:r>
            <a:endParaRPr lang="zh-CN" altLang="en-US" dirty="0"/>
          </a:p>
        </p:txBody>
      </p:sp>
      <p:sp>
        <p:nvSpPr>
          <p:cNvPr id="6" name="灯片编号占位符 5"/>
          <p:cNvSpPr>
            <a:spLocks noGrp="1"/>
          </p:cNvSpPr>
          <p:nvPr>
            <p:ph type="sldNum" sz="quarter" idx="12"/>
          </p:nvPr>
        </p:nvSpPr>
        <p:spPr>
          <a:xfrm>
            <a:off x="0" y="6453336"/>
            <a:ext cx="611560" cy="216024"/>
          </a:xfrm>
        </p:spPr>
        <p:txBody>
          <a:bodyPr/>
          <a:lstStyle/>
          <a:p>
            <a:fld id="{5F0A9FBB-C18F-44E8-9DC4-345A7899A037}" type="slidenum">
              <a:rPr lang="zh-CN" altLang="en-US" smtClean="0"/>
              <a:t>‹#›</a:t>
            </a:fld>
            <a:endParaRPr lang="zh-CN" altLang="en-US"/>
          </a:p>
        </p:txBody>
      </p:sp>
      <p:sp>
        <p:nvSpPr>
          <p:cNvPr id="8" name="矩形 7"/>
          <p:cNvSpPr/>
          <p:nvPr userDrawn="1"/>
        </p:nvSpPr>
        <p:spPr>
          <a:xfrm>
            <a:off x="0" y="6669360"/>
            <a:ext cx="9144000" cy="1886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5316" y="886408"/>
            <a:ext cx="9144000" cy="1886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512" y="188641"/>
            <a:ext cx="576064" cy="576064"/>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9592" y="260649"/>
            <a:ext cx="1460468" cy="504056"/>
          </a:xfrm>
          <a:prstGeom prst="rect">
            <a:avLst/>
          </a:prstGeom>
        </p:spPr>
      </p:pic>
    </p:spTree>
    <p:extLst>
      <p:ext uri="{BB962C8B-B14F-4D97-AF65-F5344CB8AC3E}">
        <p14:creationId xmlns:p14="http://schemas.microsoft.com/office/powerpoint/2010/main" val="3720722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C9087B6-DDB1-4438-A880-B16CC30493FD}" type="datetime2">
              <a:rPr lang="zh-CN" altLang="en-US" smtClean="0"/>
              <a:t>2022年6月30日</a:t>
            </a:fld>
            <a:endParaRPr lang="zh-CN" altLang="en-US"/>
          </a:p>
        </p:txBody>
      </p:sp>
      <p:sp>
        <p:nvSpPr>
          <p:cNvPr id="5" name="页脚占位符 4"/>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6" name="灯片编号占位符 5"/>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479641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67D5A96-2335-4EF7-B157-E192B09BD85C}" type="datetime2">
              <a:rPr lang="zh-CN" altLang="en-US" smtClean="0"/>
              <a:t>2022年6月30日</a:t>
            </a:fld>
            <a:endParaRPr lang="zh-CN" altLang="en-US"/>
          </a:p>
        </p:txBody>
      </p:sp>
      <p:sp>
        <p:nvSpPr>
          <p:cNvPr id="5" name="页脚占位符 4"/>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6" name="灯片编号占位符 5"/>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3442113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D5D452E-C9E9-421A-B8FC-866C18F2F756}" type="datetime2">
              <a:rPr lang="zh-CN" altLang="en-US" smtClean="0"/>
              <a:t>2022年6月30日</a:t>
            </a:fld>
            <a:endParaRPr lang="zh-CN" altLang="en-US"/>
          </a:p>
        </p:txBody>
      </p:sp>
      <p:sp>
        <p:nvSpPr>
          <p:cNvPr id="6" name="页脚占位符 5"/>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7" name="灯片编号占位符 6"/>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1996298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D2D55A4-8AF8-4C13-828E-1EB9D86B6F27}" type="datetime2">
              <a:rPr lang="zh-CN" altLang="en-US" smtClean="0"/>
              <a:t>2022年6月30日</a:t>
            </a:fld>
            <a:endParaRPr lang="zh-CN" altLang="en-US"/>
          </a:p>
        </p:txBody>
      </p:sp>
      <p:sp>
        <p:nvSpPr>
          <p:cNvPr id="8" name="页脚占位符 7"/>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9" name="灯片编号占位符 8"/>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905351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3ABE452-91A1-43D4-AAFF-64EAFB03EF0C}" type="datetime2">
              <a:rPr lang="zh-CN" altLang="en-US" smtClean="0"/>
              <a:t>2022年6月30日</a:t>
            </a:fld>
            <a:endParaRPr lang="zh-CN" altLang="en-US"/>
          </a:p>
        </p:txBody>
      </p:sp>
      <p:sp>
        <p:nvSpPr>
          <p:cNvPr id="4" name="页脚占位符 3"/>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5" name="灯片编号占位符 4"/>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273667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8A276C-1704-4C93-B570-69EA62E1BA0F}" type="datetime2">
              <a:rPr lang="zh-CN" altLang="en-US" smtClean="0"/>
              <a:t>2022年6月30日</a:t>
            </a:fld>
            <a:endParaRPr lang="zh-CN" altLang="en-US"/>
          </a:p>
        </p:txBody>
      </p:sp>
      <p:sp>
        <p:nvSpPr>
          <p:cNvPr id="3" name="页脚占位符 2"/>
          <p:cNvSpPr>
            <a:spLocks noGrp="1"/>
          </p:cNvSpPr>
          <p:nvPr>
            <p:ph type="ftr" sz="quarter" idx="11"/>
          </p:nvPr>
        </p:nvSpPr>
        <p:spPr/>
        <p:txBody>
          <a:bodyPr/>
          <a:lstStyle/>
          <a:p>
            <a:r>
              <a:rPr lang="zh-CN" altLang="en-US"/>
              <a:t>蒋磊  </a:t>
            </a:r>
            <a:r>
              <a:rPr lang="en-US" altLang="zh-CN"/>
              <a:t>jiang.lei@tongji.edu.cn</a:t>
            </a:r>
            <a:endParaRPr lang="zh-CN" altLang="en-US"/>
          </a:p>
        </p:txBody>
      </p:sp>
      <p:sp>
        <p:nvSpPr>
          <p:cNvPr id="4" name="灯片编号占位符 3"/>
          <p:cNvSpPr>
            <a:spLocks noGrp="1"/>
          </p:cNvSpPr>
          <p:nvPr>
            <p:ph type="sldNum" sz="quarter" idx="12"/>
          </p:nvPr>
        </p:nvSpPr>
        <p:spPr/>
        <p:txBody>
          <a:body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1835977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53F623-283D-46E1-815E-2619D259B4AD}" type="datetime2">
              <a:rPr lang="zh-CN" altLang="en-US" smtClean="0"/>
              <a:t>2022年6月30日</a:t>
            </a:fld>
            <a:endParaRPr lang="zh-CN" altLang="en-US"/>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CN" altLang="en-US"/>
              <a:t>蒋磊  </a:t>
            </a:r>
            <a:r>
              <a:rPr lang="en-US" altLang="zh-CN"/>
              <a:t>jiang.lei@tongji.edu.cn</a:t>
            </a:r>
            <a:endParaRPr lang="zh-CN" altLang="en-US"/>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0A9FBB-C18F-44E8-9DC4-345A7899A037}" type="slidenum">
              <a:rPr lang="zh-CN" altLang="en-US" smtClean="0"/>
              <a:t>‹#›</a:t>
            </a:fld>
            <a:endParaRPr lang="zh-CN" altLang="en-US"/>
          </a:p>
        </p:txBody>
      </p:sp>
    </p:spTree>
    <p:extLst>
      <p:ext uri="{BB962C8B-B14F-4D97-AF65-F5344CB8AC3E}">
        <p14:creationId xmlns:p14="http://schemas.microsoft.com/office/powerpoint/2010/main" val="1119831436"/>
      </p:ext>
    </p:extLst>
  </p:cSld>
  <p:clrMap bg1="lt1" tx1="dk1" bg2="lt2" tx2="dk2" accent1="accent1" accent2="accent2" accent3="accent3" accent4="accent4" accent5="accent5" accent6="accent6" hlink="hlink" folHlink="folHlink"/>
  <p:sldLayoutIdLst>
    <p:sldLayoutId id="2147483757" r:id="rId1"/>
    <p:sldLayoutId id="2147483768" r:id="rId2"/>
    <p:sldLayoutId id="2147483769"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jlc.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jiepei.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51520" y="4551755"/>
            <a:ext cx="8352928" cy="1155575"/>
          </a:xfrm>
        </p:spPr>
        <p:txBody>
          <a:bodyPr>
            <a:normAutofit/>
          </a:bodyPr>
          <a:lstStyle/>
          <a:p>
            <a:r>
              <a:rPr lang="zh-CN" altLang="en-US" sz="4000" dirty="0"/>
              <a:t>单元</a:t>
            </a:r>
            <a:r>
              <a:rPr lang="en-US" altLang="zh-CN" sz="4000" dirty="0"/>
              <a:t>2.</a:t>
            </a:r>
            <a:r>
              <a:rPr lang="zh-CN" altLang="en-US" sz="4000" dirty="0"/>
              <a:t>元器件的识别与选用</a:t>
            </a:r>
          </a:p>
        </p:txBody>
      </p:sp>
      <p:sp>
        <p:nvSpPr>
          <p:cNvPr id="5" name="日期占位符 4"/>
          <p:cNvSpPr>
            <a:spLocks noGrp="1"/>
          </p:cNvSpPr>
          <p:nvPr>
            <p:ph type="dt" sz="half" idx="10"/>
          </p:nvPr>
        </p:nvSpPr>
        <p:spPr>
          <a:xfrm>
            <a:off x="7847856" y="6381328"/>
            <a:ext cx="1296144" cy="365125"/>
          </a:xfrm>
        </p:spPr>
        <p:txBody>
          <a:bodyPr/>
          <a:lstStyle/>
          <a:p>
            <a:fld id="{0501C6E3-BBC2-4746-8F07-0BD14AD73BFC}" type="datetime2">
              <a:rPr lang="zh-CN" altLang="en-US" smtClean="0"/>
              <a:t>2022年6月30日</a:t>
            </a:fld>
            <a:endParaRPr lang="zh-CN" altLang="en-US" dirty="0"/>
          </a:p>
        </p:txBody>
      </p:sp>
      <p:sp>
        <p:nvSpPr>
          <p:cNvPr id="6" name="页脚占位符 5"/>
          <p:cNvSpPr>
            <a:spLocks noGrp="1"/>
          </p:cNvSpPr>
          <p:nvPr>
            <p:ph type="ftr" sz="quarter" idx="11"/>
          </p:nvPr>
        </p:nvSpPr>
        <p:spPr/>
        <p:txBody>
          <a:bodyPr/>
          <a:lstStyle/>
          <a:p>
            <a:r>
              <a:rPr lang="zh-CN" altLang="en-US"/>
              <a:t>蒋磊  </a:t>
            </a:r>
            <a:r>
              <a:rPr lang="en-US" altLang="zh-CN"/>
              <a:t>jiang.lei@tongji.edu.cn</a:t>
            </a:r>
            <a:endParaRPr lang="zh-CN" altLang="en-US" dirty="0"/>
          </a:p>
        </p:txBody>
      </p:sp>
      <p:sp>
        <p:nvSpPr>
          <p:cNvPr id="7" name="灯片编号占位符 6"/>
          <p:cNvSpPr>
            <a:spLocks noGrp="1"/>
          </p:cNvSpPr>
          <p:nvPr>
            <p:ph type="sldNum" sz="quarter" idx="12"/>
          </p:nvPr>
        </p:nvSpPr>
        <p:spPr/>
        <p:txBody>
          <a:bodyPr/>
          <a:lstStyle/>
          <a:p>
            <a:fld id="{5F0A9FBB-C18F-44E8-9DC4-345A7899A037}" type="slidenum">
              <a:rPr lang="zh-CN" altLang="en-US" smtClean="0"/>
              <a:t>1</a:t>
            </a:fld>
            <a:endParaRPr lang="zh-CN" altLang="en-US"/>
          </a:p>
        </p:txBody>
      </p:sp>
      <p:sp>
        <p:nvSpPr>
          <p:cNvPr id="2" name="文本框 1"/>
          <p:cNvSpPr txBox="1"/>
          <p:nvPr/>
        </p:nvSpPr>
        <p:spPr>
          <a:xfrm>
            <a:off x="305780" y="4149080"/>
            <a:ext cx="3690156" cy="369332"/>
          </a:xfrm>
          <a:prstGeom prst="rect">
            <a:avLst/>
          </a:prstGeom>
          <a:noFill/>
        </p:spPr>
        <p:txBody>
          <a:bodyPr wrap="square" rtlCol="0">
            <a:spAutoFit/>
          </a:bodyPr>
          <a:lstStyle/>
          <a:p>
            <a:r>
              <a:rPr lang="zh-CN" altLang="en-US" dirty="0"/>
              <a:t>综合设计与实践</a:t>
            </a:r>
            <a:r>
              <a:rPr lang="en-US" altLang="zh-CN" dirty="0"/>
              <a:t>A-</a:t>
            </a:r>
            <a:r>
              <a:rPr lang="zh-CN" altLang="en-US" dirty="0"/>
              <a:t>课号：</a:t>
            </a:r>
            <a:r>
              <a:rPr lang="en-US" altLang="zh-CN" dirty="0"/>
              <a:t>10062801</a:t>
            </a:r>
            <a:endParaRPr lang="zh-CN" altLang="en-US" dirty="0"/>
          </a:p>
        </p:txBody>
      </p:sp>
    </p:spTree>
    <p:extLst>
      <p:ext uri="{BB962C8B-B14F-4D97-AF65-F5344CB8AC3E}">
        <p14:creationId xmlns:p14="http://schemas.microsoft.com/office/powerpoint/2010/main" val="3119920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元器件识别与选用</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2" name="内容占位符 1"/>
          <p:cNvSpPr>
            <a:spLocks noGrp="1"/>
          </p:cNvSpPr>
          <p:nvPr>
            <p:ph idx="1"/>
          </p:nvPr>
        </p:nvSpPr>
        <p:spPr/>
        <p:txBody>
          <a:bodyPr/>
          <a:lstStyle/>
          <a:p>
            <a:endParaRPr lang="zh-CN" altLang="en-US" dirty="0"/>
          </a:p>
        </p:txBody>
      </p:sp>
      <p:grpSp>
        <p:nvGrpSpPr>
          <p:cNvPr id="9" name="Group 41"/>
          <p:cNvGrpSpPr>
            <a:grpSpLocks/>
          </p:cNvGrpSpPr>
          <p:nvPr/>
        </p:nvGrpSpPr>
        <p:grpSpPr bwMode="auto">
          <a:xfrm>
            <a:off x="755650" y="2127250"/>
            <a:ext cx="2160588" cy="2160588"/>
            <a:chOff x="476" y="1340"/>
            <a:chExt cx="1361" cy="1361"/>
          </a:xfrm>
        </p:grpSpPr>
        <p:sp>
          <p:nvSpPr>
            <p:cNvPr id="10"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1"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2"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3"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4" name="Oval 14"/>
            <p:cNvSpPr>
              <a:spLocks noChangeArrowheads="1"/>
            </p:cNvSpPr>
            <p:nvPr/>
          </p:nvSpPr>
          <p:spPr bwMode="gray">
            <a:xfrm>
              <a:off x="624" y="1488"/>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15" name="Group 15"/>
            <p:cNvGrpSpPr>
              <a:grpSpLocks/>
            </p:cNvGrpSpPr>
            <p:nvPr/>
          </p:nvGrpSpPr>
          <p:grpSpPr bwMode="auto">
            <a:xfrm>
              <a:off x="641" y="1504"/>
              <a:ext cx="1031" cy="1031"/>
              <a:chOff x="4166" y="1706"/>
              <a:chExt cx="1252" cy="1252"/>
            </a:xfrm>
          </p:grpSpPr>
          <p:sp>
            <p:nvSpPr>
              <p:cNvPr id="1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17" name="Text Box 38"/>
            <p:cNvSpPr txBox="1">
              <a:spLocks noChangeArrowheads="1"/>
            </p:cNvSpPr>
            <p:nvPr/>
          </p:nvSpPr>
          <p:spPr bwMode="gray">
            <a:xfrm>
              <a:off x="712" y="1873"/>
              <a:ext cx="89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hlinkClick r:id="" action="ppaction://noaction"/>
                </a:rPr>
                <a:t>无源元件</a:t>
              </a:r>
              <a:endParaRPr lang="zh-CN" altLang="en-US" sz="2400" i="1" dirty="0">
                <a:solidFill>
                  <a:srgbClr val="003A47"/>
                </a:solidFill>
                <a:ea typeface="黑体" pitchFamily="2" charset="-122"/>
              </a:endParaRPr>
            </a:p>
          </p:txBody>
        </p:sp>
      </p:grpSp>
      <p:grpSp>
        <p:nvGrpSpPr>
          <p:cNvPr id="22" name="Group 42"/>
          <p:cNvGrpSpPr>
            <a:grpSpLocks/>
          </p:cNvGrpSpPr>
          <p:nvPr/>
        </p:nvGrpSpPr>
        <p:grpSpPr bwMode="auto">
          <a:xfrm>
            <a:off x="3492500" y="2133600"/>
            <a:ext cx="2160588" cy="2160588"/>
            <a:chOff x="2200" y="1344"/>
            <a:chExt cx="1361" cy="1361"/>
          </a:xfrm>
        </p:grpSpPr>
        <p:sp>
          <p:nvSpPr>
            <p:cNvPr id="23"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4"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5"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6"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7" name="Oval 24"/>
            <p:cNvSpPr>
              <a:spLocks noChangeArrowheads="1"/>
            </p:cNvSpPr>
            <p:nvPr/>
          </p:nvSpPr>
          <p:spPr bwMode="gray">
            <a:xfrm>
              <a:off x="2348" y="1492"/>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28" name="Group 25"/>
            <p:cNvGrpSpPr>
              <a:grpSpLocks/>
            </p:cNvGrpSpPr>
            <p:nvPr/>
          </p:nvGrpSpPr>
          <p:grpSpPr bwMode="auto">
            <a:xfrm>
              <a:off x="2365" y="1504"/>
              <a:ext cx="1031" cy="1031"/>
              <a:chOff x="4166" y="1706"/>
              <a:chExt cx="1252" cy="1252"/>
            </a:xfrm>
          </p:grpSpPr>
          <p:sp>
            <p:nvSpPr>
              <p:cNvPr id="31"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2"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3"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4"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30" name="Text Box 39"/>
            <p:cNvSpPr txBox="1">
              <a:spLocks noChangeArrowheads="1"/>
            </p:cNvSpPr>
            <p:nvPr/>
          </p:nvSpPr>
          <p:spPr bwMode="gray">
            <a:xfrm>
              <a:off x="2343" y="1873"/>
              <a:ext cx="108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hlinkClick r:id="" action="ppaction://noaction"/>
                </a:rPr>
                <a:t>有源元器件</a:t>
              </a:r>
              <a:endParaRPr lang="zh-CN" altLang="en-US" sz="2400" i="1" dirty="0">
                <a:solidFill>
                  <a:srgbClr val="003A47"/>
                </a:solidFill>
                <a:ea typeface="黑体" pitchFamily="2" charset="-122"/>
              </a:endParaRPr>
            </a:p>
          </p:txBody>
        </p:sp>
      </p:grpSp>
      <p:grpSp>
        <p:nvGrpSpPr>
          <p:cNvPr id="35" name="Group 43"/>
          <p:cNvGrpSpPr>
            <a:grpSpLocks/>
          </p:cNvGrpSpPr>
          <p:nvPr/>
        </p:nvGrpSpPr>
        <p:grpSpPr bwMode="auto">
          <a:xfrm>
            <a:off x="6227763" y="2133600"/>
            <a:ext cx="2160587" cy="2160588"/>
            <a:chOff x="3923" y="1344"/>
            <a:chExt cx="1361" cy="1361"/>
          </a:xfrm>
        </p:grpSpPr>
        <p:sp>
          <p:nvSpPr>
            <p:cNvPr id="36"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7"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8"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9"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0" name="Oval 9"/>
            <p:cNvSpPr>
              <a:spLocks noChangeArrowheads="1"/>
            </p:cNvSpPr>
            <p:nvPr/>
          </p:nvSpPr>
          <p:spPr bwMode="gray">
            <a:xfrm>
              <a:off x="4076" y="1492"/>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41" name="Group 30"/>
            <p:cNvGrpSpPr>
              <a:grpSpLocks/>
            </p:cNvGrpSpPr>
            <p:nvPr/>
          </p:nvGrpSpPr>
          <p:grpSpPr bwMode="auto">
            <a:xfrm>
              <a:off x="4095" y="1504"/>
              <a:ext cx="1031" cy="1031"/>
              <a:chOff x="4166" y="1706"/>
              <a:chExt cx="1252" cy="1252"/>
            </a:xfrm>
          </p:grpSpPr>
          <p:sp>
            <p:nvSpPr>
              <p:cNvPr id="44"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5"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6"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7"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43" name="Text Box 40"/>
            <p:cNvSpPr txBox="1">
              <a:spLocks noChangeArrowheads="1"/>
            </p:cNvSpPr>
            <p:nvPr/>
          </p:nvSpPr>
          <p:spPr bwMode="gray">
            <a:xfrm>
              <a:off x="4168" y="1873"/>
              <a:ext cx="89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hlinkClick r:id="" action="ppaction://noaction"/>
                </a:rPr>
                <a:t>机械电气</a:t>
              </a:r>
              <a:endParaRPr lang="en-US" altLang="zh-CN" sz="2400" i="1" dirty="0">
                <a:solidFill>
                  <a:srgbClr val="003A47"/>
                </a:solidFill>
                <a:ea typeface="黑体" pitchFamily="2" charset="-122"/>
                <a:hlinkClick r:id="" action="ppaction://noaction"/>
              </a:endParaRPr>
            </a:p>
            <a:p>
              <a:pPr algn="ctr" eaLnBrk="0" hangingPunct="0"/>
              <a:r>
                <a:rPr lang="zh-CN" altLang="en-US" sz="2400" i="1" dirty="0">
                  <a:solidFill>
                    <a:srgbClr val="003A47"/>
                  </a:solidFill>
                  <a:ea typeface="黑体" pitchFamily="2" charset="-122"/>
                  <a:hlinkClick r:id="" action="ppaction://noaction"/>
                </a:rPr>
                <a:t>零部件</a:t>
              </a:r>
              <a:endParaRPr lang="zh-CN" altLang="en-US" sz="2400" i="1" dirty="0">
                <a:solidFill>
                  <a:srgbClr val="003A47"/>
                </a:solidFill>
                <a:ea typeface="黑体" pitchFamily="2" charset="-122"/>
              </a:endParaRPr>
            </a:p>
          </p:txBody>
        </p:sp>
      </p:grpSp>
    </p:spTree>
    <p:extLst>
      <p:ext uri="{BB962C8B-B14F-4D97-AF65-F5344CB8AC3E}">
        <p14:creationId xmlns:p14="http://schemas.microsoft.com/office/powerpoint/2010/main" val="37836790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6" name="内容占位符 5"/>
          <p:cNvSpPr>
            <a:spLocks noGrp="1"/>
          </p:cNvSpPr>
          <p:nvPr>
            <p:ph idx="1"/>
          </p:nvPr>
        </p:nvSpPr>
        <p:spPr/>
        <p:txBody>
          <a:bodyPr/>
          <a:lstStyle/>
          <a:p>
            <a:endParaRPr lang="zh-CN" altLang="en-US"/>
          </a:p>
        </p:txBody>
      </p:sp>
      <p:grpSp>
        <p:nvGrpSpPr>
          <p:cNvPr id="9" name="Group 41"/>
          <p:cNvGrpSpPr>
            <a:grpSpLocks/>
          </p:cNvGrpSpPr>
          <p:nvPr/>
        </p:nvGrpSpPr>
        <p:grpSpPr bwMode="auto">
          <a:xfrm>
            <a:off x="653449" y="2117725"/>
            <a:ext cx="2160588" cy="2160588"/>
            <a:chOff x="476" y="1340"/>
            <a:chExt cx="1361" cy="1361"/>
          </a:xfrm>
        </p:grpSpPr>
        <p:sp>
          <p:nvSpPr>
            <p:cNvPr id="10"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1"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2"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3"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4" name="Oval 14"/>
            <p:cNvSpPr>
              <a:spLocks noChangeArrowheads="1"/>
            </p:cNvSpPr>
            <p:nvPr/>
          </p:nvSpPr>
          <p:spPr bwMode="gray">
            <a:xfrm>
              <a:off x="624" y="1488"/>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15" name="Group 15"/>
            <p:cNvGrpSpPr>
              <a:grpSpLocks/>
            </p:cNvGrpSpPr>
            <p:nvPr/>
          </p:nvGrpSpPr>
          <p:grpSpPr bwMode="auto">
            <a:xfrm>
              <a:off x="641" y="1504"/>
              <a:ext cx="1031" cy="1031"/>
              <a:chOff x="4166" y="1706"/>
              <a:chExt cx="1252" cy="1252"/>
            </a:xfrm>
          </p:grpSpPr>
          <p:sp>
            <p:nvSpPr>
              <p:cNvPr id="1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17" name="Text Box 38"/>
            <p:cNvSpPr txBox="1">
              <a:spLocks noChangeArrowheads="1"/>
            </p:cNvSpPr>
            <p:nvPr/>
          </p:nvSpPr>
          <p:spPr bwMode="gray">
            <a:xfrm>
              <a:off x="712" y="1873"/>
              <a:ext cx="89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rPr>
                <a:t>无源元件</a:t>
              </a:r>
            </a:p>
          </p:txBody>
        </p:sp>
      </p:grpSp>
      <p:sp>
        <p:nvSpPr>
          <p:cNvPr id="2" name="圆角矩形 1"/>
          <p:cNvSpPr/>
          <p:nvPr/>
        </p:nvSpPr>
        <p:spPr>
          <a:xfrm>
            <a:off x="3779912" y="1484784"/>
            <a:ext cx="1512168" cy="92765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3200" dirty="0"/>
              <a:t>电阻</a:t>
            </a:r>
          </a:p>
        </p:txBody>
      </p:sp>
      <p:sp>
        <p:nvSpPr>
          <p:cNvPr id="49" name="圆角矩形 48"/>
          <p:cNvSpPr/>
          <p:nvPr/>
        </p:nvSpPr>
        <p:spPr>
          <a:xfrm>
            <a:off x="6228184" y="2230586"/>
            <a:ext cx="1512168" cy="9276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dirty="0"/>
              <a:t>电容</a:t>
            </a:r>
          </a:p>
        </p:txBody>
      </p:sp>
      <p:sp>
        <p:nvSpPr>
          <p:cNvPr id="50" name="圆角矩形 49"/>
          <p:cNvSpPr/>
          <p:nvPr/>
        </p:nvSpPr>
        <p:spPr>
          <a:xfrm>
            <a:off x="4716016" y="3360184"/>
            <a:ext cx="1512168" cy="92765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3200" dirty="0"/>
              <a:t>电感</a:t>
            </a:r>
          </a:p>
        </p:txBody>
      </p:sp>
      <p:sp>
        <p:nvSpPr>
          <p:cNvPr id="51" name="圆角矩形 50"/>
          <p:cNvSpPr/>
          <p:nvPr/>
        </p:nvSpPr>
        <p:spPr>
          <a:xfrm>
            <a:off x="6228184" y="4869160"/>
            <a:ext cx="2448272" cy="92765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a:t>晶体谐振器</a:t>
            </a:r>
          </a:p>
        </p:txBody>
      </p:sp>
      <p:sp>
        <p:nvSpPr>
          <p:cNvPr id="52" name="圆角矩形 51"/>
          <p:cNvSpPr/>
          <p:nvPr/>
        </p:nvSpPr>
        <p:spPr>
          <a:xfrm>
            <a:off x="3131840" y="5157192"/>
            <a:ext cx="1908212" cy="92765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3200" dirty="0"/>
              <a:t>变压器</a:t>
            </a:r>
          </a:p>
        </p:txBody>
      </p:sp>
      <p:sp>
        <p:nvSpPr>
          <p:cNvPr id="5" name="右箭头 4"/>
          <p:cNvSpPr/>
          <p:nvPr/>
        </p:nvSpPr>
        <p:spPr>
          <a:xfrm rot="19777329">
            <a:off x="2987824" y="1948611"/>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53" name="右箭头 52"/>
          <p:cNvSpPr/>
          <p:nvPr/>
        </p:nvSpPr>
        <p:spPr>
          <a:xfrm rot="21258608">
            <a:off x="3147450" y="2720558"/>
            <a:ext cx="2601908"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54" name="右箭头 53"/>
          <p:cNvSpPr/>
          <p:nvPr/>
        </p:nvSpPr>
        <p:spPr>
          <a:xfrm rot="330723">
            <a:off x="3155143" y="3470441"/>
            <a:ext cx="1359710"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55" name="右箭头 54"/>
          <p:cNvSpPr/>
          <p:nvPr/>
        </p:nvSpPr>
        <p:spPr>
          <a:xfrm rot="2635558">
            <a:off x="2281500" y="4458087"/>
            <a:ext cx="1065075"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56" name="右箭头 55"/>
          <p:cNvSpPr/>
          <p:nvPr/>
        </p:nvSpPr>
        <p:spPr>
          <a:xfrm rot="938916">
            <a:off x="2924772" y="4393400"/>
            <a:ext cx="322037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147537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3500"/>
                            </p:stCondLst>
                            <p:childTnLst>
                              <p:par>
                                <p:cTn id="36" presetID="53" presetClass="entr" presetSubtype="16"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p:cTn id="38" dur="500" fill="hold"/>
                                        <p:tgtEl>
                                          <p:spTgt spid="49"/>
                                        </p:tgtEl>
                                        <p:attrNameLst>
                                          <p:attrName>ppt_w</p:attrName>
                                        </p:attrNameLst>
                                      </p:cBhvr>
                                      <p:tavLst>
                                        <p:tav tm="0">
                                          <p:val>
                                            <p:fltVal val="0"/>
                                          </p:val>
                                        </p:tav>
                                        <p:tav tm="100000">
                                          <p:val>
                                            <p:strVal val="#ppt_w"/>
                                          </p:val>
                                        </p:tav>
                                      </p:tavLst>
                                    </p:anim>
                                    <p:anim calcmode="lin" valueType="num">
                                      <p:cBhvr>
                                        <p:cTn id="39" dur="500" fill="hold"/>
                                        <p:tgtEl>
                                          <p:spTgt spid="49"/>
                                        </p:tgtEl>
                                        <p:attrNameLst>
                                          <p:attrName>ppt_h</p:attrName>
                                        </p:attrNameLst>
                                      </p:cBhvr>
                                      <p:tavLst>
                                        <p:tav tm="0">
                                          <p:val>
                                            <p:fltVal val="0"/>
                                          </p:val>
                                        </p:tav>
                                        <p:tav tm="100000">
                                          <p:val>
                                            <p:strVal val="#ppt_h"/>
                                          </p:val>
                                        </p:tav>
                                      </p:tavLst>
                                    </p:anim>
                                    <p:animEffect transition="in" filter="fade">
                                      <p:cBhvr>
                                        <p:cTn id="40" dur="500"/>
                                        <p:tgtEl>
                                          <p:spTgt spid="49"/>
                                        </p:tgtEl>
                                      </p:cBhvr>
                                    </p:animEffect>
                                  </p:childTnLst>
                                </p:cTn>
                              </p:par>
                            </p:childTnLst>
                          </p:cTn>
                        </p:par>
                        <p:par>
                          <p:cTn id="41" fill="hold">
                            <p:stCondLst>
                              <p:cond delay="4000"/>
                            </p:stCondLst>
                            <p:childTnLst>
                              <p:par>
                                <p:cTn id="42" presetID="53" presetClass="entr" presetSubtype="16"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transition="in" filter="fade">
                                      <p:cBhvr>
                                        <p:cTn id="46" dur="500"/>
                                        <p:tgtEl>
                                          <p:spTgt spid="50"/>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5000"/>
                            </p:stCondLst>
                            <p:childTnLst>
                              <p:par>
                                <p:cTn id="54" presetID="53" presetClass="entr" presetSubtype="16"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500" fill="hold"/>
                                        <p:tgtEl>
                                          <p:spTgt spid="52"/>
                                        </p:tgtEl>
                                        <p:attrNameLst>
                                          <p:attrName>ppt_w</p:attrName>
                                        </p:attrNameLst>
                                      </p:cBhvr>
                                      <p:tavLst>
                                        <p:tav tm="0">
                                          <p:val>
                                            <p:fltVal val="0"/>
                                          </p:val>
                                        </p:tav>
                                        <p:tav tm="100000">
                                          <p:val>
                                            <p:strVal val="#ppt_w"/>
                                          </p:val>
                                        </p:tav>
                                      </p:tavLst>
                                    </p:anim>
                                    <p:anim calcmode="lin" valueType="num">
                                      <p:cBhvr>
                                        <p:cTn id="57" dur="500" fill="hold"/>
                                        <p:tgtEl>
                                          <p:spTgt spid="52"/>
                                        </p:tgtEl>
                                        <p:attrNameLst>
                                          <p:attrName>ppt_h</p:attrName>
                                        </p:attrNameLst>
                                      </p:cBhvr>
                                      <p:tavLst>
                                        <p:tav tm="0">
                                          <p:val>
                                            <p:fltVal val="0"/>
                                          </p:val>
                                        </p:tav>
                                        <p:tav tm="100000">
                                          <p:val>
                                            <p:strVal val="#ppt_h"/>
                                          </p:val>
                                        </p:tav>
                                      </p:tavLst>
                                    </p:anim>
                                    <p:animEffect transition="in" filter="fade">
                                      <p:cBhvr>
                                        <p:cTn id="5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P spid="51" grpId="0" animBg="1"/>
      <p:bldP spid="52" grpId="0" animBg="1"/>
      <p:bldP spid="5" grpId="0" animBg="1"/>
      <p:bldP spid="53" grpId="0" animBg="1"/>
      <p:bldP spid="54" grpId="0" animBg="1"/>
      <p:bldP spid="55" grpId="0" animBg="1"/>
      <p:bldP spid="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5" name="内容占位符 4"/>
          <p:cNvSpPr>
            <a:spLocks noGrp="1"/>
          </p:cNvSpPr>
          <p:nvPr>
            <p:ph idx="1"/>
          </p:nvPr>
        </p:nvSpPr>
        <p:spPr/>
        <p:txBody>
          <a:bodyPr/>
          <a:lstStyle/>
          <a:p>
            <a:endParaRPr lang="zh-CN" altLang="en-US"/>
          </a:p>
        </p:txBody>
      </p:sp>
      <p:sp>
        <p:nvSpPr>
          <p:cNvPr id="2" name="圆角矩形 1"/>
          <p:cNvSpPr/>
          <p:nvPr/>
        </p:nvSpPr>
        <p:spPr>
          <a:xfrm>
            <a:off x="2915816" y="1484784"/>
            <a:ext cx="2376264" cy="92765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3200" dirty="0"/>
              <a:t>直接标示法</a:t>
            </a:r>
          </a:p>
        </p:txBody>
      </p:sp>
      <p:sp>
        <p:nvSpPr>
          <p:cNvPr id="49" name="圆角矩形 48"/>
          <p:cNvSpPr/>
          <p:nvPr/>
        </p:nvSpPr>
        <p:spPr>
          <a:xfrm>
            <a:off x="4752020" y="2821157"/>
            <a:ext cx="2664296" cy="9276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dirty="0"/>
              <a:t>文字符号法</a:t>
            </a:r>
          </a:p>
        </p:txBody>
      </p:sp>
      <p:sp>
        <p:nvSpPr>
          <p:cNvPr id="50" name="圆角矩形 49"/>
          <p:cNvSpPr/>
          <p:nvPr/>
        </p:nvSpPr>
        <p:spPr>
          <a:xfrm>
            <a:off x="3491880" y="4287838"/>
            <a:ext cx="2592288" cy="92765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3200" dirty="0"/>
              <a:t>色彩标示法</a:t>
            </a:r>
          </a:p>
        </p:txBody>
      </p:sp>
      <p:sp>
        <p:nvSpPr>
          <p:cNvPr id="6" name="TextBox 5"/>
          <p:cNvSpPr txBox="1"/>
          <p:nvPr/>
        </p:nvSpPr>
        <p:spPr>
          <a:xfrm>
            <a:off x="755576" y="1735684"/>
            <a:ext cx="677108" cy="3168352"/>
          </a:xfrm>
          <a:prstGeom prst="rect">
            <a:avLst/>
          </a:prstGeom>
          <a:noFill/>
        </p:spPr>
        <p:txBody>
          <a:bodyPr vert="eaVert" wrap="square" rtlCol="0">
            <a:spAutoFit/>
          </a:bodyPr>
          <a:lstStyle/>
          <a:p>
            <a:r>
              <a:rPr lang="zh-CN" altLang="en-US" sz="3200" dirty="0"/>
              <a:t>元件参数的标识</a:t>
            </a:r>
          </a:p>
        </p:txBody>
      </p:sp>
    </p:spTree>
    <p:extLst>
      <p:ext uri="{BB962C8B-B14F-4D97-AF65-F5344CB8AC3E}">
        <p14:creationId xmlns:p14="http://schemas.microsoft.com/office/powerpoint/2010/main" val="29234636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2" name="内容占位符 1"/>
          <p:cNvSpPr>
            <a:spLocks noGrp="1"/>
          </p:cNvSpPr>
          <p:nvPr>
            <p:ph idx="1"/>
          </p:nvPr>
        </p:nvSpPr>
        <p:spPr/>
        <p:txBody>
          <a:bodyPr/>
          <a:lstStyle/>
          <a:p>
            <a:endParaRPr lang="zh-CN" altLang="en-US"/>
          </a:p>
        </p:txBody>
      </p:sp>
      <p:sp>
        <p:nvSpPr>
          <p:cNvPr id="6" name="TextBox 5"/>
          <p:cNvSpPr txBox="1"/>
          <p:nvPr/>
        </p:nvSpPr>
        <p:spPr>
          <a:xfrm>
            <a:off x="611560" y="1916832"/>
            <a:ext cx="677108" cy="2269380"/>
          </a:xfrm>
          <a:prstGeom prst="rect">
            <a:avLst/>
          </a:prstGeom>
          <a:noFill/>
        </p:spPr>
        <p:txBody>
          <a:bodyPr vert="eaVert" wrap="square" rtlCol="0">
            <a:spAutoFit/>
          </a:bodyPr>
          <a:lstStyle/>
          <a:p>
            <a:r>
              <a:rPr lang="zh-CN" altLang="en-US" sz="3200" dirty="0"/>
              <a:t>直接标识法</a:t>
            </a:r>
          </a:p>
        </p:txBody>
      </p:sp>
      <p:sp>
        <p:nvSpPr>
          <p:cNvPr id="5" name="TextBox 4"/>
          <p:cNvSpPr txBox="1"/>
          <p:nvPr/>
        </p:nvSpPr>
        <p:spPr>
          <a:xfrm>
            <a:off x="1619672" y="1268760"/>
            <a:ext cx="5832648" cy="2954655"/>
          </a:xfrm>
          <a:prstGeom prst="rect">
            <a:avLst/>
          </a:prstGeom>
          <a:noFill/>
        </p:spPr>
        <p:txBody>
          <a:bodyPr wrap="square" rtlCol="0">
            <a:spAutoFit/>
          </a:bodyPr>
          <a:lstStyle/>
          <a:p>
            <a:pPr lvl="1">
              <a:buFont typeface="Wingdings" pitchFamily="2" charset="2"/>
              <a:buNone/>
            </a:pPr>
            <a:r>
              <a:rPr lang="zh-CN" altLang="en-US" sz="2400" dirty="0">
                <a:ea typeface="幼圆" pitchFamily="49" charset="-122"/>
              </a:rPr>
              <a:t>直标法是指在元件表面直接标志出它的主要参数和技术性能的一种标志方法。</a:t>
            </a:r>
          </a:p>
          <a:p>
            <a:pPr lvl="1">
              <a:buFont typeface="Wingdings" pitchFamily="2" charset="2"/>
              <a:buNone/>
            </a:pPr>
            <a:r>
              <a:rPr lang="zh-CN" altLang="en-US" sz="2400" dirty="0">
                <a:latin typeface="Verdana" pitchFamily="34" charset="0"/>
                <a:ea typeface="幼圆" pitchFamily="49" charset="-122"/>
              </a:rPr>
              <a:t>	</a:t>
            </a:r>
          </a:p>
          <a:p>
            <a:pPr lvl="1">
              <a:buFont typeface="Wingdings" pitchFamily="2" charset="2"/>
              <a:buNone/>
            </a:pPr>
            <a:r>
              <a:rPr lang="zh-CN" altLang="en-US" sz="2400" dirty="0">
                <a:latin typeface="Verdana" pitchFamily="34" charset="0"/>
                <a:ea typeface="幼圆" pitchFamily="49" charset="-122"/>
              </a:rPr>
              <a:t>	例如：</a:t>
            </a:r>
          </a:p>
          <a:p>
            <a:pPr lvl="1">
              <a:buFont typeface="Wingdings" pitchFamily="2" charset="2"/>
              <a:buNone/>
            </a:pPr>
            <a:r>
              <a:rPr lang="zh-CN" altLang="en-US" sz="2400" dirty="0">
                <a:latin typeface="Verdana" pitchFamily="34" charset="0"/>
                <a:ea typeface="幼圆" pitchFamily="49" charset="-122"/>
              </a:rPr>
              <a:t>	电阻</a:t>
            </a:r>
            <a:r>
              <a:rPr lang="en-US" altLang="zh-CN" sz="2400" dirty="0">
                <a:latin typeface="Verdana" pitchFamily="34" charset="0"/>
                <a:ea typeface="幼圆" pitchFamily="49" charset="-122"/>
              </a:rPr>
              <a:t>1.2kΩ</a:t>
            </a:r>
            <a:r>
              <a:rPr lang="zh-CN" altLang="en-US" sz="2400" dirty="0">
                <a:latin typeface="Verdana" pitchFamily="34" charset="0"/>
                <a:ea typeface="幼圆" pitchFamily="49" charset="-122"/>
              </a:rPr>
              <a:t>；</a:t>
            </a:r>
          </a:p>
          <a:p>
            <a:pPr lvl="1">
              <a:buFont typeface="Wingdings" pitchFamily="2" charset="2"/>
              <a:buNone/>
            </a:pPr>
            <a:r>
              <a:rPr lang="zh-CN" altLang="en-US" sz="2400" dirty="0">
                <a:latin typeface="Verdana" pitchFamily="34" charset="0"/>
                <a:ea typeface="幼圆" pitchFamily="49" charset="-122"/>
              </a:rPr>
              <a:t>	电容 </a:t>
            </a:r>
            <a:r>
              <a:rPr lang="en-US" altLang="zh-CN" sz="2400" dirty="0">
                <a:latin typeface="Verdana" pitchFamily="34" charset="0"/>
                <a:ea typeface="幼圆" pitchFamily="49" charset="-122"/>
              </a:rPr>
              <a:t>470μF/25V</a:t>
            </a:r>
            <a:r>
              <a:rPr lang="zh-CN" altLang="en-US" sz="2400" dirty="0">
                <a:latin typeface="Verdana" pitchFamily="34" charset="0"/>
                <a:ea typeface="幼圆" pitchFamily="49" charset="-122"/>
              </a:rPr>
              <a:t>；</a:t>
            </a:r>
          </a:p>
          <a:p>
            <a:pPr lvl="1">
              <a:buFont typeface="Wingdings" pitchFamily="2" charset="2"/>
              <a:buNone/>
            </a:pPr>
            <a:r>
              <a:rPr lang="zh-CN" altLang="en-US" sz="2400" dirty="0">
                <a:latin typeface="Verdana" pitchFamily="34" charset="0"/>
                <a:ea typeface="幼圆" pitchFamily="49" charset="-122"/>
              </a:rPr>
              <a:t>	电感 </a:t>
            </a:r>
            <a:r>
              <a:rPr lang="en-US" altLang="zh-CN" sz="2400" dirty="0">
                <a:latin typeface="Verdana" pitchFamily="34" charset="0"/>
                <a:ea typeface="幼圆" pitchFamily="49" charset="-122"/>
              </a:rPr>
              <a:t>220μH</a:t>
            </a:r>
            <a:endParaRPr lang="zh-CN" altLang="en-US" sz="2400" dirty="0">
              <a:latin typeface="Verdana" pitchFamily="34" charset="0"/>
              <a:ea typeface="幼圆" pitchFamily="49" charset="-122"/>
            </a:endParaRPr>
          </a:p>
          <a:p>
            <a:endParaRPr lang="zh-CN" altLang="en-US" dirty="0"/>
          </a:p>
        </p:txBody>
      </p:sp>
      <p:pic>
        <p:nvPicPr>
          <p:cNvPr id="1026" name="Picture 2" descr="H:\DCIM\100MSDCF\DSC0175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3212976"/>
            <a:ext cx="3670945" cy="274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11786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2" name="内容占位符 1"/>
          <p:cNvSpPr>
            <a:spLocks noGrp="1"/>
          </p:cNvSpPr>
          <p:nvPr>
            <p:ph idx="1"/>
          </p:nvPr>
        </p:nvSpPr>
        <p:spPr/>
        <p:txBody>
          <a:bodyPr/>
          <a:lstStyle/>
          <a:p>
            <a:endParaRPr lang="zh-CN" altLang="en-US"/>
          </a:p>
        </p:txBody>
      </p:sp>
      <p:sp>
        <p:nvSpPr>
          <p:cNvPr id="6" name="TextBox 5"/>
          <p:cNvSpPr txBox="1"/>
          <p:nvPr/>
        </p:nvSpPr>
        <p:spPr>
          <a:xfrm>
            <a:off x="611560" y="1916832"/>
            <a:ext cx="677108" cy="2269380"/>
          </a:xfrm>
          <a:prstGeom prst="rect">
            <a:avLst/>
          </a:prstGeom>
          <a:noFill/>
        </p:spPr>
        <p:txBody>
          <a:bodyPr vert="eaVert" wrap="square" rtlCol="0">
            <a:spAutoFit/>
          </a:bodyPr>
          <a:lstStyle/>
          <a:p>
            <a:r>
              <a:rPr lang="zh-CN" altLang="en-US" sz="3200" dirty="0"/>
              <a:t>文字符号法</a:t>
            </a:r>
          </a:p>
        </p:txBody>
      </p:sp>
      <p:sp>
        <p:nvSpPr>
          <p:cNvPr id="5" name="Rectangle 3"/>
          <p:cNvSpPr txBox="1">
            <a:spLocks noChangeArrowheads="1"/>
          </p:cNvSpPr>
          <p:nvPr/>
        </p:nvSpPr>
        <p:spPr>
          <a:xfrm>
            <a:off x="1547664" y="1772816"/>
            <a:ext cx="7139136" cy="4176464"/>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buFont typeface="Wingdings" pitchFamily="2" charset="2"/>
              <a:buNone/>
            </a:pPr>
            <a:r>
              <a:rPr lang="zh-CN" altLang="en-US" dirty="0">
                <a:ea typeface="幼圆" pitchFamily="49" charset="-122"/>
              </a:rPr>
              <a:t>	</a:t>
            </a:r>
            <a:r>
              <a:rPr lang="zh-CN" altLang="en-US" sz="2800" dirty="0">
                <a:ea typeface="幼圆" pitchFamily="49" charset="-122"/>
              </a:rPr>
              <a:t>文字符号法是将需要标出的主要参数与技术性能用文字、数字符号两者有规律地组合起来标志在元件上的一种方法。</a:t>
            </a:r>
          </a:p>
          <a:p>
            <a:pPr>
              <a:buFont typeface="Wingdings" pitchFamily="2" charset="2"/>
              <a:buNone/>
            </a:pPr>
            <a:r>
              <a:rPr lang="zh-CN" altLang="en-US" sz="2800" dirty="0">
                <a:ea typeface="幼圆" pitchFamily="49" charset="-122"/>
              </a:rPr>
              <a:t>	例如：</a:t>
            </a:r>
          </a:p>
          <a:p>
            <a:pPr>
              <a:buFont typeface="Wingdings" pitchFamily="2" charset="2"/>
              <a:buNone/>
            </a:pPr>
            <a:r>
              <a:rPr lang="zh-CN" altLang="en-US" sz="2800" dirty="0">
                <a:ea typeface="幼圆" pitchFamily="49" charset="-122"/>
              </a:rPr>
              <a:t>	</a:t>
            </a:r>
            <a:r>
              <a:rPr lang="en-US" altLang="zh-CN" dirty="0">
                <a:latin typeface="Verdana" pitchFamily="34" charset="0"/>
                <a:ea typeface="幼圆" pitchFamily="49" charset="-122"/>
              </a:rPr>
              <a:t>1.2kΩ</a:t>
            </a:r>
            <a:r>
              <a:rPr lang="zh-CN" altLang="en-US" dirty="0">
                <a:latin typeface="Verdana" pitchFamily="34" charset="0"/>
                <a:ea typeface="幼圆" pitchFamily="49" charset="-122"/>
              </a:rPr>
              <a:t>的电阻标志为：</a:t>
            </a:r>
            <a:r>
              <a:rPr lang="en-US" altLang="zh-CN" dirty="0">
                <a:latin typeface="Verdana" pitchFamily="34" charset="0"/>
                <a:ea typeface="幼圆" pitchFamily="49" charset="-122"/>
              </a:rPr>
              <a:t>1k2</a:t>
            </a:r>
            <a:r>
              <a:rPr lang="zh-CN" altLang="en-US" dirty="0">
                <a:latin typeface="Verdana" pitchFamily="34" charset="0"/>
                <a:ea typeface="幼圆" pitchFamily="49" charset="-122"/>
              </a:rPr>
              <a:t>；</a:t>
            </a:r>
          </a:p>
          <a:p>
            <a:pPr>
              <a:buFont typeface="Wingdings" pitchFamily="2" charset="2"/>
              <a:buNone/>
            </a:pPr>
            <a:r>
              <a:rPr lang="zh-CN" altLang="en-US" dirty="0">
                <a:latin typeface="Verdana" pitchFamily="34" charset="0"/>
                <a:ea typeface="幼圆" pitchFamily="49" charset="-122"/>
              </a:rPr>
              <a:t>	</a:t>
            </a:r>
            <a:r>
              <a:rPr lang="en-US" altLang="zh-CN" dirty="0">
                <a:latin typeface="Verdana" pitchFamily="34" charset="0"/>
                <a:ea typeface="幼圆" pitchFamily="49" charset="-122"/>
              </a:rPr>
              <a:t>1.5MΩ</a:t>
            </a:r>
            <a:r>
              <a:rPr lang="zh-CN" altLang="en-US" dirty="0">
                <a:latin typeface="Verdana" pitchFamily="34" charset="0"/>
                <a:ea typeface="幼圆" pitchFamily="49" charset="-122"/>
              </a:rPr>
              <a:t>的电阻标志为：</a:t>
            </a:r>
            <a:r>
              <a:rPr lang="en-US" altLang="zh-CN" dirty="0">
                <a:latin typeface="Verdana" pitchFamily="34" charset="0"/>
                <a:ea typeface="幼圆" pitchFamily="49" charset="-122"/>
              </a:rPr>
              <a:t>1M5</a:t>
            </a:r>
            <a:r>
              <a:rPr lang="zh-CN" altLang="en-US" dirty="0">
                <a:latin typeface="Verdana" pitchFamily="34" charset="0"/>
                <a:ea typeface="幼圆" pitchFamily="49" charset="-122"/>
              </a:rPr>
              <a:t>；</a:t>
            </a:r>
          </a:p>
          <a:p>
            <a:pPr>
              <a:buFont typeface="Wingdings" pitchFamily="2" charset="2"/>
              <a:buNone/>
            </a:pPr>
            <a:r>
              <a:rPr lang="zh-CN" altLang="en-US" dirty="0">
                <a:latin typeface="Verdana" pitchFamily="34" charset="0"/>
                <a:ea typeface="幼圆" pitchFamily="49" charset="-122"/>
              </a:rPr>
              <a:t>	</a:t>
            </a:r>
            <a:r>
              <a:rPr lang="en-US" altLang="zh-CN" dirty="0">
                <a:latin typeface="Verdana" pitchFamily="34" charset="0"/>
                <a:ea typeface="幼圆" pitchFamily="49" charset="-122"/>
              </a:rPr>
              <a:t>0.1μF</a:t>
            </a:r>
            <a:r>
              <a:rPr lang="zh-CN" altLang="en-US" dirty="0">
                <a:latin typeface="Verdana" pitchFamily="34" charset="0"/>
                <a:ea typeface="幼圆" pitchFamily="49" charset="-122"/>
              </a:rPr>
              <a:t>的电容标志为：</a:t>
            </a:r>
            <a:r>
              <a:rPr lang="en-US" altLang="zh-CN" dirty="0">
                <a:latin typeface="Verdana" pitchFamily="34" charset="0"/>
                <a:ea typeface="幼圆" pitchFamily="49" charset="-122"/>
              </a:rPr>
              <a:t>100n</a:t>
            </a:r>
            <a:r>
              <a:rPr lang="zh-CN" altLang="en-US" dirty="0">
                <a:latin typeface="Verdana" pitchFamily="34" charset="0"/>
                <a:ea typeface="幼圆" pitchFamily="49" charset="-122"/>
              </a:rPr>
              <a:t>；</a:t>
            </a:r>
          </a:p>
          <a:p>
            <a:pPr>
              <a:buFont typeface="Wingdings" pitchFamily="2" charset="2"/>
              <a:buNone/>
            </a:pPr>
            <a:r>
              <a:rPr lang="zh-CN" altLang="en-US" dirty="0">
                <a:latin typeface="Verdana" pitchFamily="34" charset="0"/>
                <a:ea typeface="幼圆" pitchFamily="49" charset="-122"/>
              </a:rPr>
              <a:t>	</a:t>
            </a:r>
            <a:r>
              <a:rPr lang="en-US" altLang="zh-CN" dirty="0">
                <a:latin typeface="Verdana" pitchFamily="34" charset="0"/>
                <a:ea typeface="幼圆" pitchFamily="49" charset="-122"/>
              </a:rPr>
              <a:t>2.2μF</a:t>
            </a:r>
            <a:r>
              <a:rPr lang="zh-CN" altLang="en-US" dirty="0">
                <a:latin typeface="Verdana" pitchFamily="34" charset="0"/>
                <a:ea typeface="幼圆" pitchFamily="49" charset="-122"/>
              </a:rPr>
              <a:t>的电容标志为：</a:t>
            </a:r>
            <a:r>
              <a:rPr lang="en-US" altLang="zh-CN" dirty="0">
                <a:latin typeface="Verdana" pitchFamily="34" charset="0"/>
                <a:ea typeface="幼圆" pitchFamily="49" charset="-122"/>
              </a:rPr>
              <a:t>2μ2</a:t>
            </a:r>
            <a:r>
              <a:rPr lang="zh-CN" altLang="en-US" dirty="0">
                <a:latin typeface="Verdana" pitchFamily="34" charset="0"/>
                <a:ea typeface="幼圆" pitchFamily="49" charset="-122"/>
              </a:rPr>
              <a:t>；</a:t>
            </a:r>
          </a:p>
        </p:txBody>
      </p:sp>
    </p:spTree>
    <p:extLst>
      <p:ext uri="{BB962C8B-B14F-4D97-AF65-F5344CB8AC3E}">
        <p14:creationId xmlns:p14="http://schemas.microsoft.com/office/powerpoint/2010/main" val="112149565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6" name="TextBox 5"/>
          <p:cNvSpPr txBox="1"/>
          <p:nvPr/>
        </p:nvSpPr>
        <p:spPr>
          <a:xfrm>
            <a:off x="611560" y="1916832"/>
            <a:ext cx="677108" cy="2269380"/>
          </a:xfrm>
          <a:prstGeom prst="rect">
            <a:avLst/>
          </a:prstGeom>
          <a:noFill/>
        </p:spPr>
        <p:txBody>
          <a:bodyPr vert="eaVert" wrap="square" rtlCol="0">
            <a:spAutoFit/>
          </a:bodyPr>
          <a:lstStyle/>
          <a:p>
            <a:r>
              <a:rPr lang="zh-CN" altLang="en-US" sz="3200" dirty="0"/>
              <a:t>文字符号法</a:t>
            </a:r>
          </a:p>
        </p:txBody>
      </p:sp>
      <p:sp>
        <p:nvSpPr>
          <p:cNvPr id="5" name="Rectangle 3"/>
          <p:cNvSpPr txBox="1">
            <a:spLocks noChangeArrowheads="1"/>
          </p:cNvSpPr>
          <p:nvPr/>
        </p:nvSpPr>
        <p:spPr>
          <a:xfrm>
            <a:off x="1521128" y="1268760"/>
            <a:ext cx="7139136" cy="3672408"/>
          </a:xfrm>
          <a:prstGeom prst="rect">
            <a:avLst/>
          </a:prstGeom>
        </p:spPr>
        <p:txBody>
          <a:bodyPr vert="horz">
            <a:normAutofit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nSpc>
                <a:spcPct val="90000"/>
              </a:lnSpc>
            </a:pPr>
            <a:r>
              <a:rPr lang="zh-CN" altLang="en-US" sz="2600" dirty="0">
                <a:latin typeface="+mn-ea"/>
              </a:rPr>
              <a:t>对于电阻的阻值，一般标为</a:t>
            </a:r>
            <a:r>
              <a:rPr lang="en-US" altLang="zh-CN" sz="2600" dirty="0">
                <a:solidFill>
                  <a:srgbClr val="FF0000"/>
                </a:solidFill>
                <a:latin typeface="+mn-ea"/>
              </a:rPr>
              <a:t>xyz</a:t>
            </a:r>
            <a:r>
              <a:rPr lang="zh-CN" altLang="en-US" sz="2600" dirty="0">
                <a:latin typeface="+mn-ea"/>
              </a:rPr>
              <a:t>，其中</a:t>
            </a:r>
            <a:r>
              <a:rPr lang="en-US" altLang="zh-CN" sz="2600" dirty="0" err="1">
                <a:solidFill>
                  <a:srgbClr val="FF0000"/>
                </a:solidFill>
                <a:latin typeface="+mn-ea"/>
              </a:rPr>
              <a:t>xy</a:t>
            </a:r>
            <a:r>
              <a:rPr lang="zh-CN" altLang="en-US" sz="2600" dirty="0">
                <a:latin typeface="+mn-ea"/>
              </a:rPr>
              <a:t>为有效数字，</a:t>
            </a:r>
            <a:r>
              <a:rPr lang="en-US" altLang="zh-CN" sz="2600" dirty="0">
                <a:latin typeface="+mn-ea"/>
              </a:rPr>
              <a:t>z</a:t>
            </a:r>
            <a:r>
              <a:rPr lang="zh-CN" altLang="en-US" sz="2600" dirty="0">
                <a:latin typeface="+mn-ea"/>
              </a:rPr>
              <a:t>为倍数，数字的单位为</a:t>
            </a:r>
            <a:r>
              <a:rPr lang="en-US" altLang="zh-CN" sz="2600" dirty="0">
                <a:latin typeface="+mn-ea"/>
              </a:rPr>
              <a:t>Ω</a:t>
            </a:r>
            <a:r>
              <a:rPr lang="zh-CN" altLang="en-US" sz="2600" dirty="0">
                <a:latin typeface="+mn-ea"/>
              </a:rPr>
              <a:t>；对于高精度的电阻，往往标为</a:t>
            </a:r>
            <a:r>
              <a:rPr lang="en-US" altLang="zh-CN" sz="2600" dirty="0" err="1">
                <a:solidFill>
                  <a:srgbClr val="FF0000"/>
                </a:solidFill>
                <a:latin typeface="+mn-ea"/>
              </a:rPr>
              <a:t>wxyz</a:t>
            </a:r>
            <a:r>
              <a:rPr lang="zh-CN" altLang="en-US" sz="2600" dirty="0">
                <a:latin typeface="+mn-ea"/>
              </a:rPr>
              <a:t>，其中</a:t>
            </a:r>
            <a:r>
              <a:rPr lang="en-US" altLang="zh-CN" sz="2600" dirty="0" err="1">
                <a:solidFill>
                  <a:srgbClr val="FF0000"/>
                </a:solidFill>
                <a:latin typeface="+mn-ea"/>
              </a:rPr>
              <a:t>wxy</a:t>
            </a:r>
            <a:r>
              <a:rPr lang="zh-CN" altLang="en-US" sz="2600" dirty="0">
                <a:latin typeface="+mn-ea"/>
              </a:rPr>
              <a:t>为有效数字，</a:t>
            </a:r>
            <a:r>
              <a:rPr lang="en-US" altLang="zh-CN" sz="2600" dirty="0">
                <a:latin typeface="+mn-ea"/>
              </a:rPr>
              <a:t>z</a:t>
            </a:r>
            <a:r>
              <a:rPr lang="zh-CN" altLang="en-US" sz="2600" dirty="0">
                <a:latin typeface="+mn-ea"/>
              </a:rPr>
              <a:t>为倍数，单位任然是</a:t>
            </a:r>
            <a:r>
              <a:rPr lang="en-US" altLang="zh-CN" sz="2600" dirty="0">
                <a:latin typeface="+mn-ea"/>
              </a:rPr>
              <a:t>Ω</a:t>
            </a:r>
            <a:r>
              <a:rPr lang="zh-CN" altLang="en-US" sz="2600" dirty="0">
                <a:latin typeface="+mn-ea"/>
              </a:rPr>
              <a:t>。</a:t>
            </a:r>
          </a:p>
          <a:p>
            <a:pPr>
              <a:lnSpc>
                <a:spcPct val="90000"/>
              </a:lnSpc>
              <a:buFont typeface="Wingdings" pitchFamily="2" charset="2"/>
              <a:buNone/>
            </a:pPr>
            <a:r>
              <a:rPr lang="zh-CN" altLang="en-US" sz="2600" dirty="0">
                <a:latin typeface="+mn-ea"/>
              </a:rPr>
              <a:t>	如：	</a:t>
            </a:r>
            <a:r>
              <a:rPr lang="en-US" altLang="zh-CN" sz="2600" dirty="0">
                <a:latin typeface="+mn-ea"/>
              </a:rPr>
              <a:t>103=10×10</a:t>
            </a:r>
            <a:r>
              <a:rPr lang="en-US" altLang="zh-CN" sz="2600" baseline="30000" dirty="0">
                <a:latin typeface="+mn-ea"/>
              </a:rPr>
              <a:t>3</a:t>
            </a:r>
            <a:r>
              <a:rPr lang="en-US" altLang="zh-CN" sz="2600" dirty="0">
                <a:latin typeface="+mn-ea"/>
              </a:rPr>
              <a:t>Ω</a:t>
            </a:r>
            <a:r>
              <a:rPr lang="zh-CN" altLang="en-US" sz="2600" dirty="0">
                <a:latin typeface="+mn-ea"/>
              </a:rPr>
              <a:t>＝</a:t>
            </a:r>
            <a:r>
              <a:rPr lang="en-US" altLang="zh-CN" sz="2600" dirty="0">
                <a:latin typeface="+mn-ea"/>
              </a:rPr>
              <a:t>10kΩ</a:t>
            </a:r>
            <a:r>
              <a:rPr lang="zh-CN" altLang="en-US" sz="2600" dirty="0">
                <a:latin typeface="+mn-ea"/>
              </a:rPr>
              <a:t>；</a:t>
            </a:r>
          </a:p>
          <a:p>
            <a:pPr>
              <a:lnSpc>
                <a:spcPct val="90000"/>
              </a:lnSpc>
              <a:buFont typeface="Wingdings" pitchFamily="2" charset="2"/>
              <a:buNone/>
            </a:pPr>
            <a:r>
              <a:rPr lang="zh-CN" altLang="en-US" sz="2600" dirty="0">
                <a:latin typeface="+mn-ea"/>
              </a:rPr>
              <a:t>			</a:t>
            </a:r>
            <a:r>
              <a:rPr lang="en-US" altLang="zh-CN" sz="2600" dirty="0">
                <a:latin typeface="+mn-ea"/>
              </a:rPr>
              <a:t>5901=590×10</a:t>
            </a:r>
            <a:r>
              <a:rPr lang="en-US" altLang="zh-CN" sz="2600" baseline="30000" dirty="0">
                <a:latin typeface="+mn-ea"/>
              </a:rPr>
              <a:t>1</a:t>
            </a:r>
            <a:r>
              <a:rPr lang="en-US" altLang="zh-CN" sz="2600" dirty="0">
                <a:latin typeface="+mn-ea"/>
              </a:rPr>
              <a:t>Ω=5.90kΩ</a:t>
            </a:r>
            <a:r>
              <a:rPr lang="zh-CN" altLang="en-US" sz="2600" dirty="0">
                <a:latin typeface="+mn-ea"/>
              </a:rPr>
              <a:t>；</a:t>
            </a:r>
            <a:endParaRPr lang="zh-CN" altLang="en-US" sz="2800" dirty="0">
              <a:latin typeface="Verdana" pitchFamily="34" charset="0"/>
              <a:ea typeface="幼圆" pitchFamily="49" charset="-122"/>
            </a:endParaRPr>
          </a:p>
          <a:p>
            <a:pPr>
              <a:lnSpc>
                <a:spcPct val="90000"/>
              </a:lnSpc>
            </a:pPr>
            <a:r>
              <a:rPr lang="zh-CN" altLang="en-US" sz="2400" dirty="0">
                <a:latin typeface="+mn-ea"/>
              </a:rPr>
              <a:t>对于电容的容量，一般标为</a:t>
            </a:r>
            <a:r>
              <a:rPr lang="en-US" altLang="zh-CN" sz="2400" dirty="0">
                <a:latin typeface="+mn-ea"/>
              </a:rPr>
              <a:t>xyz</a:t>
            </a:r>
            <a:r>
              <a:rPr lang="zh-CN" altLang="en-US" sz="2400" dirty="0">
                <a:latin typeface="+mn-ea"/>
              </a:rPr>
              <a:t>，其中</a:t>
            </a:r>
            <a:r>
              <a:rPr lang="en-US" altLang="zh-CN" sz="2400" dirty="0" err="1">
                <a:latin typeface="+mn-ea"/>
              </a:rPr>
              <a:t>xy</a:t>
            </a:r>
            <a:r>
              <a:rPr lang="zh-CN" altLang="en-US" sz="2400" dirty="0">
                <a:latin typeface="+mn-ea"/>
              </a:rPr>
              <a:t>是有效数字，</a:t>
            </a:r>
            <a:r>
              <a:rPr lang="en-US" altLang="zh-CN" sz="2400" dirty="0">
                <a:latin typeface="+mn-ea"/>
              </a:rPr>
              <a:t>z</a:t>
            </a:r>
            <a:r>
              <a:rPr lang="zh-CN" altLang="en-US" sz="2400" dirty="0">
                <a:latin typeface="+mn-ea"/>
              </a:rPr>
              <a:t>为倍数，单位是</a:t>
            </a:r>
            <a:r>
              <a:rPr lang="en-US" altLang="zh-CN" sz="2400" dirty="0">
                <a:latin typeface="+mn-ea"/>
              </a:rPr>
              <a:t>pF</a:t>
            </a:r>
            <a:r>
              <a:rPr lang="zh-CN" altLang="en-US" sz="2400" dirty="0">
                <a:latin typeface="+mn-ea"/>
              </a:rPr>
              <a:t>。</a:t>
            </a:r>
          </a:p>
          <a:p>
            <a:pPr>
              <a:lnSpc>
                <a:spcPct val="90000"/>
              </a:lnSpc>
              <a:buFont typeface="Wingdings" pitchFamily="2" charset="2"/>
              <a:buNone/>
            </a:pPr>
            <a:r>
              <a:rPr lang="zh-CN" altLang="en-US" sz="2400" dirty="0">
                <a:latin typeface="+mn-ea"/>
              </a:rPr>
              <a:t>	如：	</a:t>
            </a:r>
            <a:r>
              <a:rPr lang="en-US" altLang="zh-CN" sz="2400" dirty="0">
                <a:latin typeface="+mn-ea"/>
              </a:rPr>
              <a:t>104=10×10</a:t>
            </a:r>
            <a:r>
              <a:rPr lang="en-US" altLang="zh-CN" sz="2400" baseline="30000" dirty="0">
                <a:latin typeface="+mn-ea"/>
              </a:rPr>
              <a:t>4</a:t>
            </a:r>
            <a:r>
              <a:rPr lang="en-US" altLang="zh-CN" sz="2400" dirty="0">
                <a:latin typeface="+mn-ea"/>
              </a:rPr>
              <a:t>pF=0.1μF</a:t>
            </a:r>
            <a:r>
              <a:rPr lang="zh-CN" altLang="en-US" sz="2400" dirty="0">
                <a:latin typeface="+mn-ea"/>
              </a:rPr>
              <a:t>；</a:t>
            </a:r>
          </a:p>
          <a:p>
            <a:pPr>
              <a:lnSpc>
                <a:spcPct val="90000"/>
              </a:lnSpc>
              <a:buFont typeface="Wingdings" pitchFamily="2" charset="2"/>
              <a:buNone/>
            </a:pPr>
            <a:r>
              <a:rPr lang="zh-CN" altLang="en-US" sz="2400" dirty="0">
                <a:latin typeface="+mn-ea"/>
              </a:rPr>
              <a:t>			</a:t>
            </a:r>
            <a:r>
              <a:rPr lang="en-US" altLang="zh-CN" sz="2400" dirty="0">
                <a:latin typeface="+mn-ea"/>
              </a:rPr>
              <a:t>226=22×10</a:t>
            </a:r>
            <a:r>
              <a:rPr lang="en-US" altLang="zh-CN" sz="2400" baseline="30000" dirty="0">
                <a:latin typeface="+mn-ea"/>
              </a:rPr>
              <a:t>6</a:t>
            </a:r>
            <a:r>
              <a:rPr lang="en-US" altLang="zh-CN" sz="2400" dirty="0">
                <a:latin typeface="+mn-ea"/>
              </a:rPr>
              <a:t>pF=22μF</a:t>
            </a:r>
            <a:endParaRPr lang="zh-CN" altLang="en-US" sz="2400" dirty="0">
              <a:latin typeface="+mn-ea"/>
            </a:endParaRPr>
          </a:p>
        </p:txBody>
      </p:sp>
      <p:pic>
        <p:nvPicPr>
          <p:cNvPr id="7" name="Picture 4" descr="060913tfc_resis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606555"/>
            <a:ext cx="2743200" cy="2128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9391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6" name="TextBox 5"/>
          <p:cNvSpPr txBox="1"/>
          <p:nvPr/>
        </p:nvSpPr>
        <p:spPr>
          <a:xfrm>
            <a:off x="611560" y="1916832"/>
            <a:ext cx="677108" cy="2269380"/>
          </a:xfrm>
          <a:prstGeom prst="rect">
            <a:avLst/>
          </a:prstGeom>
          <a:noFill/>
        </p:spPr>
        <p:txBody>
          <a:bodyPr vert="eaVert" wrap="square" rtlCol="0">
            <a:spAutoFit/>
          </a:bodyPr>
          <a:lstStyle/>
          <a:p>
            <a:r>
              <a:rPr lang="zh-CN" altLang="en-US" sz="3200" dirty="0"/>
              <a:t>色彩标识法</a:t>
            </a:r>
          </a:p>
        </p:txBody>
      </p:sp>
      <p:sp>
        <p:nvSpPr>
          <p:cNvPr id="5" name="Rectangle 3"/>
          <p:cNvSpPr txBox="1">
            <a:spLocks noChangeArrowheads="1"/>
          </p:cNvSpPr>
          <p:nvPr/>
        </p:nvSpPr>
        <p:spPr>
          <a:xfrm>
            <a:off x="1619672" y="1484784"/>
            <a:ext cx="6347048" cy="4226024"/>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zh-CN" altLang="en-US">
                <a:ea typeface="幼圆" pitchFamily="49" charset="-122"/>
              </a:rPr>
              <a:t>色标法</a:t>
            </a:r>
          </a:p>
          <a:p>
            <a:pPr>
              <a:buFont typeface="Wingdings" pitchFamily="2" charset="2"/>
              <a:buNone/>
            </a:pPr>
            <a:r>
              <a:rPr lang="zh-CN" altLang="en-US">
                <a:ea typeface="宋体" charset="-122"/>
              </a:rPr>
              <a:t>	</a:t>
            </a:r>
            <a:r>
              <a:rPr lang="zh-CN" altLang="en-US">
                <a:ea typeface="幼圆" pitchFamily="49" charset="-122"/>
              </a:rPr>
              <a:t>色标法是指用不同颜色的带或点在元件的表面上标志出元件的主要参数。色标法常见于电阻器和电感器。</a:t>
            </a:r>
            <a:endParaRPr lang="zh-CN" altLang="en-US" dirty="0">
              <a:ea typeface="幼圆" pitchFamily="49" charset="-122"/>
            </a:endParaRPr>
          </a:p>
        </p:txBody>
      </p:sp>
      <p:pic>
        <p:nvPicPr>
          <p:cNvPr id="7" name="Picture 4" descr="metal-oxide-resis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6618" y="3465984"/>
            <a:ext cx="2952002" cy="2788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807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graphicFrame>
        <p:nvGraphicFramePr>
          <p:cNvPr id="8" name="Group 79"/>
          <p:cNvGraphicFramePr>
            <a:graphicFrameLocks noGrp="1"/>
          </p:cNvGraphicFramePr>
          <p:nvPr>
            <p:ph idx="1"/>
            <p:extLst/>
          </p:nvPr>
        </p:nvGraphicFramePr>
        <p:xfrm>
          <a:off x="457200" y="1268413"/>
          <a:ext cx="8228960" cy="5151120"/>
        </p:xfrm>
        <a:graphic>
          <a:graphicData uri="http://schemas.openxmlformats.org/drawingml/2006/table">
            <a:tbl>
              <a:tblPr/>
              <a:tblGrid>
                <a:gridCol w="1655634">
                  <a:extLst>
                    <a:ext uri="{9D8B030D-6E8A-4147-A177-3AD203B41FA5}">
                      <a16:colId xmlns:a16="http://schemas.microsoft.com/office/drawing/2014/main" val="20000"/>
                    </a:ext>
                  </a:extLst>
                </a:gridCol>
                <a:gridCol w="2015968">
                  <a:extLst>
                    <a:ext uri="{9D8B030D-6E8A-4147-A177-3AD203B41FA5}">
                      <a16:colId xmlns:a16="http://schemas.microsoft.com/office/drawing/2014/main" val="20001"/>
                    </a:ext>
                  </a:extLst>
                </a:gridCol>
                <a:gridCol w="2376302">
                  <a:extLst>
                    <a:ext uri="{9D8B030D-6E8A-4147-A177-3AD203B41FA5}">
                      <a16:colId xmlns:a16="http://schemas.microsoft.com/office/drawing/2014/main" val="20002"/>
                    </a:ext>
                  </a:extLst>
                </a:gridCol>
                <a:gridCol w="2181056">
                  <a:extLst>
                    <a:ext uri="{9D8B030D-6E8A-4147-A177-3AD203B41FA5}">
                      <a16:colId xmlns:a16="http://schemas.microsoft.com/office/drawing/2014/main" val="20003"/>
                    </a:ext>
                  </a:extLst>
                </a:gridCol>
              </a:tblGrid>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颜色</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有效数字</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乘数（倍率）</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允许偏差％</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银</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zh-CN" altLang="en-US" sz="2000" b="0" i="0" u="none" strike="noStrike" cap="none" normalizeH="0" baseline="30000">
                          <a:ln>
                            <a:noFill/>
                          </a:ln>
                          <a:solidFill>
                            <a:schemeClr val="tx1"/>
                          </a:solidFill>
                          <a:effectLst/>
                          <a:latin typeface="Arial" charset="0"/>
                          <a:ea typeface="宋体" charset="-122"/>
                        </a:rPr>
                        <a:t>－</a:t>
                      </a:r>
                      <a:r>
                        <a:rPr kumimoji="0" lang="en-US" altLang="zh-CN" sz="2000" b="0" i="0" u="none" strike="noStrike" cap="none" normalizeH="0" baseline="30000">
                          <a:ln>
                            <a:noFill/>
                          </a:ln>
                          <a:solidFill>
                            <a:schemeClr val="tx1"/>
                          </a:solidFill>
                          <a:effectLst/>
                          <a:latin typeface="Arial" charset="0"/>
                          <a:ea typeface="宋体" charset="-122"/>
                        </a:rPr>
                        <a:t>2</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 </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金</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zh-CN" altLang="en-US" sz="2000" b="0" i="0" u="none" strike="noStrike" cap="none" normalizeH="0" baseline="30000">
                          <a:ln>
                            <a:noFill/>
                          </a:ln>
                          <a:solidFill>
                            <a:schemeClr val="tx1"/>
                          </a:solidFill>
                          <a:effectLst/>
                          <a:latin typeface="Arial" charset="0"/>
                          <a:ea typeface="宋体" charset="-122"/>
                        </a:rPr>
                        <a:t>－</a:t>
                      </a:r>
                      <a:r>
                        <a:rPr kumimoji="0" lang="en-US" altLang="zh-CN" sz="2000" b="0" i="0" u="none" strike="noStrike" cap="none" normalizeH="0" baseline="30000">
                          <a:ln>
                            <a:noFill/>
                          </a:ln>
                          <a:solidFill>
                            <a:schemeClr val="tx1"/>
                          </a:solidFill>
                          <a:effectLst/>
                          <a:latin typeface="Arial" charset="0"/>
                          <a:ea typeface="宋体" charset="-122"/>
                        </a:rPr>
                        <a:t>1</a:t>
                      </a:r>
                      <a:endParaRPr kumimoji="0" lang="en-US" altLang="zh-CN" sz="2000" b="0" i="0" u="none" strike="noStrike" cap="none" normalizeH="0" baseline="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±5 </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黑</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0</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0</a:t>
                      </a:r>
                      <a:endParaRPr kumimoji="0" lang="en-US" altLang="zh-CN" sz="2000" b="0" i="0" u="none" strike="noStrike" cap="none" normalizeH="0" baseline="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2000" b="0" i="0" u="none" strike="noStrike" cap="none" normalizeH="0" baseline="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棕</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1</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红</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2</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2</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±2</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橙</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3</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3</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2000" b="0" i="0" u="none" strike="noStrike" cap="none" normalizeH="0" baseline="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黄</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4</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4</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2000" b="0" i="0" u="none" strike="noStrike" cap="none" normalizeH="0" baseline="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绿</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5</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5</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±0.5</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蓝</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6</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6</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±0.25 </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紫</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7</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7</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±0.1</a:t>
                      </a: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灰</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8</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8</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2000" b="0" i="0" u="none" strike="noStrike" cap="none" normalizeH="0" baseline="0" dirty="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41696">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2000" b="0" i="0" u="none" strike="noStrike" cap="none" normalizeH="0" baseline="0">
                          <a:ln>
                            <a:noFill/>
                          </a:ln>
                          <a:solidFill>
                            <a:schemeClr val="tx1"/>
                          </a:solidFill>
                          <a:effectLst/>
                          <a:latin typeface="Arial" charset="0"/>
                          <a:ea typeface="宋体" charset="-122"/>
                        </a:rPr>
                        <a:t>白</a:t>
                      </a:r>
                    </a:p>
                  </a:txBody>
                  <a:tcPr marL="124188" marR="12418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9</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2000" b="0" i="0" u="none" strike="noStrike" cap="none" normalizeH="0" baseline="0">
                          <a:ln>
                            <a:noFill/>
                          </a:ln>
                          <a:solidFill>
                            <a:schemeClr val="tx1"/>
                          </a:solidFill>
                          <a:effectLst/>
                          <a:latin typeface="Arial" charset="0"/>
                          <a:ea typeface="宋体" charset="-122"/>
                        </a:rPr>
                        <a:t>10</a:t>
                      </a:r>
                      <a:r>
                        <a:rPr kumimoji="0" lang="en-US" altLang="zh-CN" sz="2000" b="0" i="0" u="none" strike="noStrike" cap="none" normalizeH="0" baseline="30000">
                          <a:ln>
                            <a:noFill/>
                          </a:ln>
                          <a:solidFill>
                            <a:schemeClr val="tx1"/>
                          </a:solidFill>
                          <a:effectLst/>
                          <a:latin typeface="Arial" charset="0"/>
                          <a:ea typeface="宋体" charset="-122"/>
                        </a:rPr>
                        <a:t>9</a:t>
                      </a:r>
                    </a:p>
                  </a:txBody>
                  <a:tcPr marL="124188" marR="12418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2000" b="0" i="0" u="none" strike="noStrike" cap="none" normalizeH="0" baseline="0" dirty="0">
                        <a:ln>
                          <a:noFill/>
                        </a:ln>
                        <a:solidFill>
                          <a:schemeClr val="tx1"/>
                        </a:solidFill>
                        <a:effectLst/>
                        <a:latin typeface="Arial" charset="0"/>
                        <a:ea typeface="宋体" charset="-122"/>
                      </a:endParaRPr>
                    </a:p>
                  </a:txBody>
                  <a:tcPr marL="124188" marR="1241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3705027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9" name="Rectangle 3"/>
          <p:cNvSpPr txBox="1">
            <a:spLocks noChangeArrowheads="1"/>
          </p:cNvSpPr>
          <p:nvPr/>
        </p:nvSpPr>
        <p:spPr>
          <a:xfrm>
            <a:off x="1659020" y="1247799"/>
            <a:ext cx="7377476" cy="5061521"/>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buFont typeface="Wingdings" pitchFamily="2" charset="2"/>
              <a:buNone/>
            </a:pPr>
            <a:r>
              <a:rPr lang="zh-CN" altLang="en-US" dirty="0">
                <a:effectLst>
                  <a:outerShdw blurRad="38100" dist="38100" dir="2700000" algn="tl">
                    <a:srgbClr val="000000"/>
                  </a:outerShdw>
                </a:effectLst>
                <a:latin typeface="Verdana" pitchFamily="34" charset="0"/>
                <a:ea typeface="幼圆" pitchFamily="49" charset="-122"/>
              </a:rPr>
              <a:t>练习：</a:t>
            </a:r>
          </a:p>
        </p:txBody>
      </p:sp>
      <p:grpSp>
        <p:nvGrpSpPr>
          <p:cNvPr id="10" name="Group 5"/>
          <p:cNvGrpSpPr>
            <a:grpSpLocks noChangeAspect="1"/>
          </p:cNvGrpSpPr>
          <p:nvPr/>
        </p:nvGrpSpPr>
        <p:grpSpPr bwMode="auto">
          <a:xfrm>
            <a:off x="5218507" y="1556792"/>
            <a:ext cx="3528809" cy="1298055"/>
            <a:chOff x="2362" y="6516"/>
            <a:chExt cx="5165" cy="1902"/>
          </a:xfrm>
        </p:grpSpPr>
        <p:sp>
          <p:nvSpPr>
            <p:cNvPr id="11" name="AutoShape 6"/>
            <p:cNvSpPr>
              <a:spLocks noChangeAspect="1" noChangeArrowheads="1"/>
            </p:cNvSpPr>
            <p:nvPr/>
          </p:nvSpPr>
          <p:spPr bwMode="auto">
            <a:xfrm>
              <a:off x="2362" y="6516"/>
              <a:ext cx="5165" cy="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 name="Rectangle 7"/>
            <p:cNvSpPr>
              <a:spLocks noChangeArrowheads="1"/>
            </p:cNvSpPr>
            <p:nvPr/>
          </p:nvSpPr>
          <p:spPr bwMode="auto">
            <a:xfrm>
              <a:off x="3614" y="6651"/>
              <a:ext cx="2661" cy="1087"/>
            </a:xfrm>
            <a:prstGeom prst="rect">
              <a:avLst/>
            </a:prstGeom>
            <a:solidFill>
              <a:srgbClr val="99CCFF"/>
            </a:solidFill>
            <a:ln w="9525">
              <a:solidFill>
                <a:srgbClr val="000000"/>
              </a:solidFill>
              <a:miter lim="800000"/>
              <a:headEnd/>
              <a:tailEnd/>
            </a:ln>
          </p:spPr>
          <p:txBody>
            <a:bodyPr/>
            <a:lstStyle/>
            <a:p>
              <a:endParaRPr lang="zh-CN" altLang="en-US"/>
            </a:p>
          </p:txBody>
        </p:sp>
        <p:sp>
          <p:nvSpPr>
            <p:cNvPr id="13" name="Line 8"/>
            <p:cNvSpPr>
              <a:spLocks noChangeShapeType="1"/>
            </p:cNvSpPr>
            <p:nvPr/>
          </p:nvSpPr>
          <p:spPr bwMode="auto">
            <a:xfrm flipH="1">
              <a:off x="2832" y="7195"/>
              <a:ext cx="78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9"/>
            <p:cNvSpPr>
              <a:spLocks noChangeShapeType="1"/>
            </p:cNvSpPr>
            <p:nvPr/>
          </p:nvSpPr>
          <p:spPr bwMode="auto">
            <a:xfrm>
              <a:off x="6275" y="7195"/>
              <a:ext cx="78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Rectangle 10"/>
            <p:cNvSpPr>
              <a:spLocks noChangeArrowheads="1"/>
            </p:cNvSpPr>
            <p:nvPr/>
          </p:nvSpPr>
          <p:spPr bwMode="auto">
            <a:xfrm>
              <a:off x="3927" y="6651"/>
              <a:ext cx="157" cy="1087"/>
            </a:xfrm>
            <a:prstGeom prst="rect">
              <a:avLst/>
            </a:prstGeom>
            <a:solidFill>
              <a:srgbClr val="99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 name="Rectangle 11"/>
            <p:cNvSpPr>
              <a:spLocks noChangeArrowheads="1"/>
            </p:cNvSpPr>
            <p:nvPr/>
          </p:nvSpPr>
          <p:spPr bwMode="auto">
            <a:xfrm>
              <a:off x="4397" y="6651"/>
              <a:ext cx="156" cy="10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Rectangle 12"/>
            <p:cNvSpPr>
              <a:spLocks noChangeArrowheads="1"/>
            </p:cNvSpPr>
            <p:nvPr/>
          </p:nvSpPr>
          <p:spPr bwMode="auto">
            <a:xfrm>
              <a:off x="4866" y="6651"/>
              <a:ext cx="157" cy="108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8" name="Rectangle 13"/>
            <p:cNvSpPr>
              <a:spLocks noChangeArrowheads="1"/>
            </p:cNvSpPr>
            <p:nvPr/>
          </p:nvSpPr>
          <p:spPr bwMode="auto">
            <a:xfrm>
              <a:off x="5649" y="6651"/>
              <a:ext cx="156" cy="10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 name="Text Box 14"/>
            <p:cNvSpPr txBox="1">
              <a:spLocks noChangeArrowheads="1"/>
            </p:cNvSpPr>
            <p:nvPr/>
          </p:nvSpPr>
          <p:spPr bwMode="auto">
            <a:xfrm>
              <a:off x="3614" y="7875"/>
              <a:ext cx="2661"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a:latin typeface="黑体" pitchFamily="2" charset="-122"/>
                  <a:ea typeface="黑体" pitchFamily="2" charset="-122"/>
                </a:rPr>
                <a:t>棕  红  橙    金</a:t>
              </a:r>
              <a:endParaRPr lang="zh-CN" altLang="en-US">
                <a:ea typeface="宋体" charset="-122"/>
              </a:endParaRPr>
            </a:p>
          </p:txBody>
        </p:sp>
      </p:grpSp>
      <p:grpSp>
        <p:nvGrpSpPr>
          <p:cNvPr id="20" name="Group 15"/>
          <p:cNvGrpSpPr>
            <a:grpSpLocks noChangeAspect="1"/>
          </p:cNvGrpSpPr>
          <p:nvPr/>
        </p:nvGrpSpPr>
        <p:grpSpPr bwMode="auto">
          <a:xfrm>
            <a:off x="5272139" y="4387932"/>
            <a:ext cx="3528809" cy="1298055"/>
            <a:chOff x="2362" y="6516"/>
            <a:chExt cx="5165" cy="1902"/>
          </a:xfrm>
        </p:grpSpPr>
        <p:sp>
          <p:nvSpPr>
            <p:cNvPr id="21" name="AutoShape 16"/>
            <p:cNvSpPr>
              <a:spLocks noChangeAspect="1" noChangeArrowheads="1"/>
            </p:cNvSpPr>
            <p:nvPr/>
          </p:nvSpPr>
          <p:spPr bwMode="auto">
            <a:xfrm>
              <a:off x="2362" y="6516"/>
              <a:ext cx="5165" cy="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 name="Rectangle 17"/>
            <p:cNvSpPr>
              <a:spLocks noChangeArrowheads="1"/>
            </p:cNvSpPr>
            <p:nvPr/>
          </p:nvSpPr>
          <p:spPr bwMode="auto">
            <a:xfrm>
              <a:off x="3614" y="6651"/>
              <a:ext cx="2661" cy="1087"/>
            </a:xfrm>
            <a:prstGeom prst="rect">
              <a:avLst/>
            </a:prstGeom>
            <a:solidFill>
              <a:srgbClr val="99CCFF"/>
            </a:solidFill>
            <a:ln w="9525">
              <a:solidFill>
                <a:srgbClr val="000000"/>
              </a:solidFill>
              <a:miter lim="800000"/>
              <a:headEnd/>
              <a:tailEnd/>
            </a:ln>
          </p:spPr>
          <p:txBody>
            <a:bodyPr/>
            <a:lstStyle/>
            <a:p>
              <a:endParaRPr lang="zh-CN" altLang="en-US"/>
            </a:p>
          </p:txBody>
        </p:sp>
        <p:sp>
          <p:nvSpPr>
            <p:cNvPr id="23" name="Line 18"/>
            <p:cNvSpPr>
              <a:spLocks noChangeShapeType="1"/>
            </p:cNvSpPr>
            <p:nvPr/>
          </p:nvSpPr>
          <p:spPr bwMode="auto">
            <a:xfrm flipH="1">
              <a:off x="2832" y="7195"/>
              <a:ext cx="78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 name="Line 19"/>
            <p:cNvSpPr>
              <a:spLocks noChangeShapeType="1"/>
            </p:cNvSpPr>
            <p:nvPr/>
          </p:nvSpPr>
          <p:spPr bwMode="auto">
            <a:xfrm>
              <a:off x="6275" y="7195"/>
              <a:ext cx="78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 name="Rectangle 20"/>
            <p:cNvSpPr>
              <a:spLocks noChangeArrowheads="1"/>
            </p:cNvSpPr>
            <p:nvPr/>
          </p:nvSpPr>
          <p:spPr bwMode="auto">
            <a:xfrm>
              <a:off x="4397" y="6652"/>
              <a:ext cx="156" cy="1087"/>
            </a:xfrm>
            <a:prstGeom prst="rect">
              <a:avLst/>
            </a:prstGeom>
            <a:solidFill>
              <a:srgbClr val="99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 name="Rectangle 21"/>
            <p:cNvSpPr>
              <a:spLocks noChangeArrowheads="1"/>
            </p:cNvSpPr>
            <p:nvPr/>
          </p:nvSpPr>
          <p:spPr bwMode="auto">
            <a:xfrm>
              <a:off x="4866" y="6652"/>
              <a:ext cx="157" cy="1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7" name="Rectangle 22"/>
            <p:cNvSpPr>
              <a:spLocks noChangeArrowheads="1"/>
            </p:cNvSpPr>
            <p:nvPr/>
          </p:nvSpPr>
          <p:spPr bwMode="auto">
            <a:xfrm>
              <a:off x="5336" y="6652"/>
              <a:ext cx="156" cy="10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 name="Rectangle 23"/>
            <p:cNvSpPr>
              <a:spLocks noChangeArrowheads="1"/>
            </p:cNvSpPr>
            <p:nvPr/>
          </p:nvSpPr>
          <p:spPr bwMode="auto">
            <a:xfrm>
              <a:off x="5962" y="6652"/>
              <a:ext cx="156" cy="1088"/>
            </a:xfrm>
            <a:prstGeom prst="rect">
              <a:avLst/>
            </a:prstGeom>
            <a:solidFill>
              <a:srgbClr val="99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9" name="Text Box 24"/>
            <p:cNvSpPr txBox="1">
              <a:spLocks noChangeArrowheads="1"/>
            </p:cNvSpPr>
            <p:nvPr/>
          </p:nvSpPr>
          <p:spPr bwMode="auto">
            <a:xfrm>
              <a:off x="3301" y="7875"/>
              <a:ext cx="3287"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a:latin typeface="黑体" pitchFamily="2" charset="-122"/>
                  <a:ea typeface="黑体" pitchFamily="2" charset="-122"/>
                </a:rPr>
                <a:t>    绿 棕  黑  红   棕</a:t>
              </a:r>
              <a:endParaRPr lang="zh-CN" altLang="en-US">
                <a:ea typeface="宋体" charset="-122"/>
              </a:endParaRPr>
            </a:p>
          </p:txBody>
        </p:sp>
        <p:sp>
          <p:nvSpPr>
            <p:cNvPr id="30" name="Rectangle 25"/>
            <p:cNvSpPr>
              <a:spLocks noChangeArrowheads="1"/>
            </p:cNvSpPr>
            <p:nvPr/>
          </p:nvSpPr>
          <p:spPr bwMode="auto">
            <a:xfrm>
              <a:off x="3927" y="6652"/>
              <a:ext cx="157" cy="1087"/>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5" name="TextBox 4"/>
          <p:cNvSpPr txBox="1"/>
          <p:nvPr/>
        </p:nvSpPr>
        <p:spPr>
          <a:xfrm>
            <a:off x="1547664" y="1738678"/>
            <a:ext cx="3991954" cy="1815882"/>
          </a:xfrm>
          <a:prstGeom prst="rect">
            <a:avLst/>
          </a:prstGeom>
          <a:noFill/>
        </p:spPr>
        <p:txBody>
          <a:bodyPr wrap="square" rtlCol="0">
            <a:spAutoFit/>
          </a:bodyPr>
          <a:lstStyle/>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其对应的读数是：</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有效数字：</a:t>
            </a:r>
            <a:r>
              <a:rPr lang="en-US" altLang="zh-CN" sz="2000" dirty="0">
                <a:latin typeface="Verdana" pitchFamily="34" charset="0"/>
                <a:ea typeface="幼圆" pitchFamily="49" charset="-122"/>
              </a:rPr>
              <a:t>1</a:t>
            </a:r>
            <a:r>
              <a:rPr lang="zh-CN" altLang="en-US" sz="2000" dirty="0">
                <a:latin typeface="Verdana" pitchFamily="34" charset="0"/>
                <a:ea typeface="幼圆" pitchFamily="49" charset="-122"/>
              </a:rPr>
              <a:t>（棕）</a:t>
            </a:r>
            <a:r>
              <a:rPr lang="en-US" altLang="zh-CN" sz="2000" dirty="0">
                <a:latin typeface="Verdana" pitchFamily="34" charset="0"/>
                <a:ea typeface="幼圆" pitchFamily="49" charset="-122"/>
              </a:rPr>
              <a:t>2</a:t>
            </a:r>
            <a:r>
              <a:rPr lang="zh-CN" altLang="en-US" sz="2000" dirty="0">
                <a:latin typeface="Verdana" pitchFamily="34" charset="0"/>
                <a:ea typeface="幼圆" pitchFamily="49" charset="-122"/>
              </a:rPr>
              <a:t>（红），</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倍乘：</a:t>
            </a:r>
            <a:r>
              <a:rPr lang="en-US" altLang="zh-CN" sz="2000" dirty="0">
                <a:latin typeface="Verdana" pitchFamily="34" charset="0"/>
                <a:ea typeface="幼圆" pitchFamily="49" charset="-122"/>
              </a:rPr>
              <a:t>3</a:t>
            </a:r>
            <a:r>
              <a:rPr lang="zh-CN" altLang="en-US" sz="2000" dirty="0">
                <a:latin typeface="Verdana" pitchFamily="34" charset="0"/>
                <a:ea typeface="幼圆" pitchFamily="49" charset="-122"/>
              </a:rPr>
              <a:t>（橙），</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精度：</a:t>
            </a:r>
            <a:r>
              <a:rPr lang="en-US" altLang="zh-CN" sz="2000" dirty="0">
                <a:latin typeface="Verdana" pitchFamily="34" charset="0"/>
                <a:ea typeface="幼圆" pitchFamily="49" charset="-122"/>
              </a:rPr>
              <a:t>5%</a:t>
            </a:r>
            <a:r>
              <a:rPr lang="zh-CN" altLang="en-US" sz="2000" dirty="0">
                <a:latin typeface="Verdana" pitchFamily="34" charset="0"/>
                <a:ea typeface="幼圆" pitchFamily="49" charset="-122"/>
              </a:rPr>
              <a:t>（金），</a:t>
            </a: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所以该电阻的阻值是</a:t>
            </a:r>
            <a:r>
              <a:rPr lang="en-US" altLang="zh-CN" sz="2000" dirty="0">
                <a:latin typeface="Verdana" pitchFamily="34" charset="0"/>
                <a:ea typeface="幼圆" pitchFamily="49" charset="-122"/>
              </a:rPr>
              <a:t>12×10</a:t>
            </a:r>
            <a:r>
              <a:rPr lang="en-US" altLang="zh-CN" sz="2000" baseline="30000" dirty="0">
                <a:latin typeface="Verdana" pitchFamily="34" charset="0"/>
                <a:ea typeface="幼圆" pitchFamily="49" charset="-122"/>
              </a:rPr>
              <a:t>3</a:t>
            </a:r>
            <a:r>
              <a:rPr lang="zh-CN" altLang="en-US" sz="2000" dirty="0">
                <a:latin typeface="Verdana" pitchFamily="34" charset="0"/>
                <a:ea typeface="幼圆" pitchFamily="49" charset="-122"/>
              </a:rPr>
              <a:t>＝</a:t>
            </a:r>
            <a:r>
              <a:rPr lang="en-US" altLang="zh-CN" sz="2000" dirty="0">
                <a:latin typeface="Verdana" pitchFamily="34" charset="0"/>
                <a:ea typeface="幼圆" pitchFamily="49" charset="-122"/>
              </a:rPr>
              <a:t>12kΩ</a:t>
            </a:r>
            <a:r>
              <a:rPr lang="zh-CN" altLang="en-US" sz="2000" dirty="0">
                <a:latin typeface="Verdana" pitchFamily="34" charset="0"/>
                <a:ea typeface="幼圆" pitchFamily="49" charset="-122"/>
              </a:rPr>
              <a:t>，精度</a:t>
            </a:r>
            <a:r>
              <a:rPr lang="en-US" altLang="zh-CN" sz="2000" dirty="0">
                <a:latin typeface="Verdana" pitchFamily="34" charset="0"/>
                <a:ea typeface="幼圆" pitchFamily="49" charset="-122"/>
              </a:rPr>
              <a:t>5%</a:t>
            </a:r>
            <a:endParaRPr lang="zh-CN" altLang="en-US" sz="2000" dirty="0"/>
          </a:p>
        </p:txBody>
      </p:sp>
      <p:sp>
        <p:nvSpPr>
          <p:cNvPr id="31" name="TextBox 30"/>
          <p:cNvSpPr txBox="1"/>
          <p:nvPr/>
        </p:nvSpPr>
        <p:spPr>
          <a:xfrm>
            <a:off x="1547664" y="4204836"/>
            <a:ext cx="4312723" cy="1815882"/>
          </a:xfrm>
          <a:prstGeom prst="rect">
            <a:avLst/>
          </a:prstGeom>
          <a:noFill/>
        </p:spPr>
        <p:txBody>
          <a:bodyPr wrap="square" rtlCol="0">
            <a:spAutoFit/>
          </a:bodyPr>
          <a:lstStyle/>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其对应的读数是：</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有效数字：</a:t>
            </a:r>
            <a:r>
              <a:rPr lang="en-US" altLang="zh-CN" sz="2000" dirty="0">
                <a:latin typeface="Verdana" pitchFamily="34" charset="0"/>
                <a:ea typeface="幼圆" pitchFamily="49" charset="-122"/>
              </a:rPr>
              <a:t>5</a:t>
            </a:r>
            <a:r>
              <a:rPr lang="zh-CN" altLang="en-US" sz="2000" dirty="0">
                <a:latin typeface="Verdana" pitchFamily="34" charset="0"/>
                <a:ea typeface="幼圆" pitchFamily="49" charset="-122"/>
              </a:rPr>
              <a:t>（绿）</a:t>
            </a:r>
            <a:r>
              <a:rPr lang="en-US" altLang="zh-CN" sz="2000" dirty="0">
                <a:latin typeface="Verdana" pitchFamily="34" charset="0"/>
                <a:ea typeface="幼圆" pitchFamily="49" charset="-122"/>
              </a:rPr>
              <a:t>1</a:t>
            </a:r>
            <a:r>
              <a:rPr lang="zh-CN" altLang="en-US" sz="2000" dirty="0">
                <a:latin typeface="Verdana" pitchFamily="34" charset="0"/>
                <a:ea typeface="幼圆" pitchFamily="49" charset="-122"/>
              </a:rPr>
              <a:t>（棕）</a:t>
            </a:r>
            <a:r>
              <a:rPr lang="en-US" altLang="zh-CN" sz="2000" dirty="0">
                <a:latin typeface="Verdana" pitchFamily="34" charset="0"/>
                <a:ea typeface="幼圆" pitchFamily="49" charset="-122"/>
              </a:rPr>
              <a:t>0</a:t>
            </a:r>
            <a:r>
              <a:rPr lang="zh-CN" altLang="en-US" sz="2000" dirty="0">
                <a:latin typeface="Verdana" pitchFamily="34" charset="0"/>
                <a:ea typeface="幼圆" pitchFamily="49" charset="-122"/>
              </a:rPr>
              <a:t>（黑），</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倍乘：</a:t>
            </a:r>
            <a:r>
              <a:rPr lang="en-US" altLang="zh-CN" sz="2000" dirty="0">
                <a:latin typeface="Verdana" pitchFamily="34" charset="0"/>
                <a:ea typeface="幼圆" pitchFamily="49" charset="-122"/>
              </a:rPr>
              <a:t>2</a:t>
            </a:r>
            <a:r>
              <a:rPr lang="zh-CN" altLang="en-US" sz="2000" dirty="0">
                <a:latin typeface="Verdana" pitchFamily="34" charset="0"/>
                <a:ea typeface="幼圆" pitchFamily="49" charset="-122"/>
              </a:rPr>
              <a:t>（红），</a:t>
            </a:r>
            <a:endParaRPr lang="en-US" altLang="zh-CN" sz="2000" dirty="0">
              <a:latin typeface="Verdana" pitchFamily="34" charset="0"/>
              <a:ea typeface="幼圆" pitchFamily="49" charset="-122"/>
            </a:endParaRP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精度：</a:t>
            </a:r>
            <a:r>
              <a:rPr lang="en-US" altLang="zh-CN" sz="2000" dirty="0">
                <a:latin typeface="Verdana" pitchFamily="34" charset="0"/>
                <a:ea typeface="幼圆" pitchFamily="49" charset="-122"/>
              </a:rPr>
              <a:t>1%</a:t>
            </a:r>
            <a:r>
              <a:rPr lang="zh-CN" altLang="en-US" sz="2000" dirty="0">
                <a:latin typeface="Verdana" pitchFamily="34" charset="0"/>
                <a:ea typeface="幼圆" pitchFamily="49" charset="-122"/>
              </a:rPr>
              <a:t>（棕），</a:t>
            </a:r>
          </a:p>
          <a:p>
            <a:pPr marL="342900" indent="-342900">
              <a:lnSpc>
                <a:spcPct val="80000"/>
              </a:lnSpc>
              <a:spcBef>
                <a:spcPct val="20000"/>
              </a:spcBef>
              <a:buClr>
                <a:schemeClr val="tx2"/>
              </a:buClr>
              <a:buSzPct val="115000"/>
              <a:buFont typeface="Wingdings" pitchFamily="2" charset="2"/>
              <a:buNone/>
            </a:pPr>
            <a:r>
              <a:rPr lang="zh-CN" altLang="en-US" sz="2000" dirty="0">
                <a:latin typeface="Verdana" pitchFamily="34" charset="0"/>
                <a:ea typeface="幼圆" pitchFamily="49" charset="-122"/>
              </a:rPr>
              <a:t>所以该电阻的阻值是：</a:t>
            </a:r>
            <a:r>
              <a:rPr lang="en-US" altLang="zh-CN" sz="2000" dirty="0">
                <a:latin typeface="Verdana" pitchFamily="34" charset="0"/>
                <a:ea typeface="幼圆" pitchFamily="49" charset="-122"/>
              </a:rPr>
              <a:t>510×10</a:t>
            </a:r>
            <a:r>
              <a:rPr lang="en-US" altLang="zh-CN" sz="2000" baseline="30000" dirty="0">
                <a:latin typeface="Verdana" pitchFamily="34" charset="0"/>
                <a:ea typeface="幼圆" pitchFamily="49" charset="-122"/>
              </a:rPr>
              <a:t>2</a:t>
            </a:r>
            <a:r>
              <a:rPr lang="zh-CN" altLang="en-US" sz="2000" dirty="0">
                <a:latin typeface="Verdana" pitchFamily="34" charset="0"/>
                <a:ea typeface="幼圆" pitchFamily="49" charset="-122"/>
              </a:rPr>
              <a:t>＝</a:t>
            </a:r>
            <a:r>
              <a:rPr lang="en-US" altLang="zh-CN" sz="2000" dirty="0">
                <a:latin typeface="Verdana" pitchFamily="34" charset="0"/>
                <a:ea typeface="幼圆" pitchFamily="49" charset="-122"/>
              </a:rPr>
              <a:t>51kΩ</a:t>
            </a:r>
            <a:r>
              <a:rPr lang="zh-CN" altLang="en-US" sz="2000" dirty="0">
                <a:latin typeface="Verdana" pitchFamily="34" charset="0"/>
                <a:ea typeface="幼圆" pitchFamily="49" charset="-122"/>
              </a:rPr>
              <a:t>，精度</a:t>
            </a:r>
            <a:r>
              <a:rPr lang="en-US" altLang="zh-CN" sz="2000" dirty="0">
                <a:latin typeface="Verdana" pitchFamily="34" charset="0"/>
                <a:ea typeface="幼圆" pitchFamily="49" charset="-122"/>
              </a:rPr>
              <a:t>1%</a:t>
            </a:r>
            <a:endParaRPr lang="zh-CN" altLang="en-US" sz="2000" dirty="0"/>
          </a:p>
        </p:txBody>
      </p:sp>
    </p:spTree>
    <p:extLst>
      <p:ext uri="{BB962C8B-B14F-4D97-AF65-F5344CB8AC3E}">
        <p14:creationId xmlns:p14="http://schemas.microsoft.com/office/powerpoint/2010/main" val="17763007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6" name="TextBox 5"/>
          <p:cNvSpPr txBox="1"/>
          <p:nvPr/>
        </p:nvSpPr>
        <p:spPr>
          <a:xfrm>
            <a:off x="539552" y="1556792"/>
            <a:ext cx="677108" cy="3096344"/>
          </a:xfrm>
          <a:prstGeom prst="rect">
            <a:avLst/>
          </a:prstGeom>
          <a:noFill/>
        </p:spPr>
        <p:txBody>
          <a:bodyPr vert="eaVert" wrap="square" rtlCol="0">
            <a:spAutoFit/>
          </a:bodyPr>
          <a:lstStyle/>
          <a:p>
            <a:r>
              <a:rPr lang="zh-CN" altLang="en-US" sz="3200" dirty="0"/>
              <a:t>优选数系与误差</a:t>
            </a:r>
          </a:p>
        </p:txBody>
      </p:sp>
      <p:sp>
        <p:nvSpPr>
          <p:cNvPr id="11" name="Rectangle 5"/>
          <p:cNvSpPr>
            <a:spLocks noChangeArrowheads="1"/>
          </p:cNvSpPr>
          <p:nvPr/>
        </p:nvSpPr>
        <p:spPr bwMode="auto">
          <a:xfrm>
            <a:off x="1475656" y="1484784"/>
            <a:ext cx="7200800"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zh-CN" altLang="en-US" sz="2400" dirty="0">
                <a:latin typeface="+mn-ea"/>
              </a:rPr>
              <a:t>为了便于组织生产，并能满足使用要求，产品要按照一定的规律进行生产，就是使产品规格化。比如像电阻器的阻值、电容器的容量、电感器的电感量等，在数值上均按照一定的规律排列。这样就需要一个合理的数系，即优先数系。 </a:t>
            </a:r>
          </a:p>
        </p:txBody>
      </p:sp>
    </p:spTree>
    <p:extLst>
      <p:ext uri="{BB962C8B-B14F-4D97-AF65-F5344CB8AC3E}">
        <p14:creationId xmlns:p14="http://schemas.microsoft.com/office/powerpoint/2010/main" val="23191121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ctrTitle"/>
          </p:nvPr>
        </p:nvSpPr>
        <p:spPr>
          <a:xfrm>
            <a:off x="6588224" y="44624"/>
            <a:ext cx="2547266" cy="814399"/>
          </a:xfrm>
        </p:spPr>
        <p:txBody>
          <a:bodyPr>
            <a:normAutofit/>
          </a:bodyPr>
          <a:lstStyle/>
          <a:p>
            <a:r>
              <a:rPr lang="en-US" altLang="zh-CN" sz="3200" dirty="0"/>
              <a:t>AGENDA</a:t>
            </a:r>
            <a:endParaRPr lang="zh-CN" altLang="en-US" sz="3200" dirty="0"/>
          </a:p>
        </p:txBody>
      </p:sp>
      <p:sp>
        <p:nvSpPr>
          <p:cNvPr id="4" name="日期占位符 3"/>
          <p:cNvSpPr>
            <a:spLocks noGrp="1"/>
          </p:cNvSpPr>
          <p:nvPr>
            <p:ph type="dt" sz="half" idx="10"/>
          </p:nvPr>
        </p:nvSpPr>
        <p:spPr/>
        <p:txBody>
          <a:bodyPr/>
          <a:lstStyle/>
          <a:p>
            <a:fld id="{2DBC09E2-A647-4CE3-907E-B3AA0296934B}" type="datetime2">
              <a:rPr lang="zh-CN" altLang="en-US" smtClean="0"/>
              <a:t>2022年6月30日</a:t>
            </a:fld>
            <a:endParaRPr lang="zh-CN" altLang="en-US"/>
          </a:p>
        </p:txBody>
      </p:sp>
      <p:sp>
        <p:nvSpPr>
          <p:cNvPr id="11" name="页脚占位符 10"/>
          <p:cNvSpPr>
            <a:spLocks noGrp="1"/>
          </p:cNvSpPr>
          <p:nvPr>
            <p:ph type="ftr" sz="quarter" idx="11"/>
          </p:nvPr>
        </p:nvSpPr>
        <p:spPr/>
        <p:txBody>
          <a:bodyPr/>
          <a:lstStyle/>
          <a:p>
            <a:r>
              <a:rPr lang="zh-CN" altLang="en-US"/>
              <a:t>蒋磊  </a:t>
            </a:r>
            <a:r>
              <a:rPr lang="en-US" altLang="zh-CN"/>
              <a:t>jiang.lei@tongji.edu.cn</a:t>
            </a:r>
            <a:endParaRPr lang="zh-CN" altLang="en-US" dirty="0"/>
          </a:p>
        </p:txBody>
      </p:sp>
      <p:sp>
        <p:nvSpPr>
          <p:cNvPr id="12" name="灯片编号占位符 11"/>
          <p:cNvSpPr>
            <a:spLocks noGrp="1"/>
          </p:cNvSpPr>
          <p:nvPr>
            <p:ph type="sldNum" sz="quarter" idx="12"/>
          </p:nvPr>
        </p:nvSpPr>
        <p:spPr/>
        <p:txBody>
          <a:bodyPr/>
          <a:lstStyle/>
          <a:p>
            <a:fld id="{5F0A9FBB-C18F-44E8-9DC4-345A7899A037}" type="slidenum">
              <a:rPr lang="zh-CN" altLang="en-US" smtClean="0"/>
              <a:t>2</a:t>
            </a:fld>
            <a:endParaRPr lang="zh-CN" altLang="en-US"/>
          </a:p>
        </p:txBody>
      </p:sp>
      <p:sp>
        <p:nvSpPr>
          <p:cNvPr id="8" name="TextBox 7"/>
          <p:cNvSpPr txBox="1"/>
          <p:nvPr/>
        </p:nvSpPr>
        <p:spPr>
          <a:xfrm>
            <a:off x="251520" y="1340768"/>
            <a:ext cx="7560840" cy="1384995"/>
          </a:xfrm>
          <a:prstGeom prst="rect">
            <a:avLst/>
          </a:prstGeom>
          <a:noFill/>
        </p:spPr>
        <p:txBody>
          <a:bodyPr wrap="square" rtlCol="0">
            <a:spAutoFit/>
          </a:bodyPr>
          <a:lstStyle/>
          <a:p>
            <a:pPr marL="457200" indent="-457200">
              <a:buFont typeface="Wingdings" panose="05000000000000000000" pitchFamily="2" charset="2"/>
              <a:buChar char="l"/>
            </a:pPr>
            <a:r>
              <a:rPr lang="zh-CN" altLang="en-US" sz="2800" dirty="0"/>
              <a:t>电路制作工艺</a:t>
            </a:r>
            <a:endParaRPr lang="en-US" altLang="zh-CN" sz="2800" dirty="0"/>
          </a:p>
          <a:p>
            <a:pPr marL="457200" indent="-457200">
              <a:buFont typeface="Wingdings" panose="05000000000000000000" pitchFamily="2" charset="2"/>
              <a:buChar char="l"/>
            </a:pPr>
            <a:r>
              <a:rPr lang="zh-CN" altLang="en-US" sz="2800" dirty="0"/>
              <a:t>元器件的识别与选用</a:t>
            </a:r>
            <a:endParaRPr lang="en-US" altLang="zh-CN" sz="2800" dirty="0"/>
          </a:p>
          <a:p>
            <a:pPr marL="457200" indent="-457200">
              <a:buFont typeface="Wingdings" panose="05000000000000000000" pitchFamily="2" charset="2"/>
              <a:buChar char="l"/>
            </a:pPr>
            <a:r>
              <a:rPr lang="zh-CN" altLang="en-US" sz="2800" dirty="0"/>
              <a:t>问题与思考</a:t>
            </a:r>
            <a:endParaRPr lang="en-US" altLang="zh-CN" sz="2800" dirty="0"/>
          </a:p>
        </p:txBody>
      </p:sp>
    </p:spTree>
    <p:extLst>
      <p:ext uri="{BB962C8B-B14F-4D97-AF65-F5344CB8AC3E}">
        <p14:creationId xmlns:p14="http://schemas.microsoft.com/office/powerpoint/2010/main" val="3422115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graphicFrame>
        <p:nvGraphicFramePr>
          <p:cNvPr id="9" name="Group 210"/>
          <p:cNvGraphicFramePr>
            <a:graphicFrameLocks noGrp="1"/>
          </p:cNvGraphicFramePr>
          <p:nvPr>
            <p:ph idx="1"/>
            <p:extLst>
              <p:ext uri="{D42A27DB-BD31-4B8C-83A1-F6EECF244321}">
                <p14:modId xmlns:p14="http://schemas.microsoft.com/office/powerpoint/2010/main" val="3684319221"/>
              </p:ext>
            </p:extLst>
          </p:nvPr>
        </p:nvGraphicFramePr>
        <p:xfrm>
          <a:off x="1619672" y="1268759"/>
          <a:ext cx="7067301" cy="5273040"/>
        </p:xfrm>
        <a:graphic>
          <a:graphicData uri="http://schemas.openxmlformats.org/drawingml/2006/table">
            <a:tbl>
              <a:tblPr/>
              <a:tblGrid>
                <a:gridCol w="741630">
                  <a:extLst>
                    <a:ext uri="{9D8B030D-6E8A-4147-A177-3AD203B41FA5}">
                      <a16:colId xmlns:a16="http://schemas.microsoft.com/office/drawing/2014/main" val="20000"/>
                    </a:ext>
                  </a:extLst>
                </a:gridCol>
                <a:gridCol w="865691">
                  <a:extLst>
                    <a:ext uri="{9D8B030D-6E8A-4147-A177-3AD203B41FA5}">
                      <a16:colId xmlns:a16="http://schemas.microsoft.com/office/drawing/2014/main" val="20001"/>
                    </a:ext>
                  </a:extLst>
                </a:gridCol>
                <a:gridCol w="865689">
                  <a:extLst>
                    <a:ext uri="{9D8B030D-6E8A-4147-A177-3AD203B41FA5}">
                      <a16:colId xmlns:a16="http://schemas.microsoft.com/office/drawing/2014/main" val="20002"/>
                    </a:ext>
                  </a:extLst>
                </a:gridCol>
                <a:gridCol w="1060640">
                  <a:extLst>
                    <a:ext uri="{9D8B030D-6E8A-4147-A177-3AD203B41FA5}">
                      <a16:colId xmlns:a16="http://schemas.microsoft.com/office/drawing/2014/main" val="20003"/>
                    </a:ext>
                  </a:extLst>
                </a:gridCol>
                <a:gridCol w="732088">
                  <a:extLst>
                    <a:ext uri="{9D8B030D-6E8A-4147-A177-3AD203B41FA5}">
                      <a16:colId xmlns:a16="http://schemas.microsoft.com/office/drawing/2014/main" val="20004"/>
                    </a:ext>
                  </a:extLst>
                </a:gridCol>
                <a:gridCol w="865689">
                  <a:extLst>
                    <a:ext uri="{9D8B030D-6E8A-4147-A177-3AD203B41FA5}">
                      <a16:colId xmlns:a16="http://schemas.microsoft.com/office/drawing/2014/main" val="20005"/>
                    </a:ext>
                  </a:extLst>
                </a:gridCol>
                <a:gridCol w="865691">
                  <a:extLst>
                    <a:ext uri="{9D8B030D-6E8A-4147-A177-3AD203B41FA5}">
                      <a16:colId xmlns:a16="http://schemas.microsoft.com/office/drawing/2014/main" val="20006"/>
                    </a:ext>
                  </a:extLst>
                </a:gridCol>
                <a:gridCol w="1070183">
                  <a:extLst>
                    <a:ext uri="{9D8B030D-6E8A-4147-A177-3AD203B41FA5}">
                      <a16:colId xmlns:a16="http://schemas.microsoft.com/office/drawing/2014/main" val="20007"/>
                    </a:ext>
                  </a:extLst>
                </a:gridCol>
              </a:tblGrid>
              <a:tr h="335257">
                <a:tc grid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1600" b="0" i="0" u="none" strike="noStrike" cap="none" normalizeH="0" baseline="0" dirty="0">
                          <a:ln>
                            <a:noFill/>
                          </a:ln>
                          <a:solidFill>
                            <a:schemeClr val="tx1"/>
                          </a:solidFill>
                          <a:effectLst/>
                          <a:latin typeface="Arial" charset="0"/>
                          <a:ea typeface="幼圆" pitchFamily="49" charset="-122"/>
                        </a:rPr>
                        <a:t>允许偏差</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zh-CN" altLang="en-US" sz="1600" b="0" i="0" u="none" strike="noStrike" cap="none" normalizeH="0" baseline="0">
                          <a:ln>
                            <a:noFill/>
                          </a:ln>
                          <a:solidFill>
                            <a:schemeClr val="tx1"/>
                          </a:solidFill>
                          <a:effectLst/>
                          <a:latin typeface="Arial" charset="0"/>
                          <a:ea typeface="幼圆" pitchFamily="49" charset="-122"/>
                        </a:rPr>
                        <a:t>允许偏差</a:t>
                      </a:r>
                    </a:p>
                  </a:txBody>
                  <a:tcPr marL="105409" marR="1054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±5%</a:t>
                      </a:r>
                      <a:r>
                        <a:rPr kumimoji="0" lang="en-US" altLang="zh-CN" sz="1600" b="0" i="0" u="none" strike="noStrike" cap="none" normalizeH="0" baseline="0">
                          <a:ln>
                            <a:noFill/>
                          </a:ln>
                          <a:solidFill>
                            <a:schemeClr val="tx1"/>
                          </a:solidFill>
                          <a:effectLst/>
                          <a:latin typeface="Arial" charset="0"/>
                          <a:ea typeface="宋体" charset="-122"/>
                        </a:rPr>
                        <a:t> </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±10%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±20%</a:t>
                      </a:r>
                      <a:endParaRPr kumimoji="0" lang="en-US" altLang="zh-CN" sz="1600" b="0" i="0" u="none" strike="noStrike" cap="none" normalizeH="0" baseline="0">
                        <a:ln>
                          <a:noFill/>
                        </a:ln>
                        <a:solidFill>
                          <a:schemeClr val="tx1"/>
                        </a:solidFill>
                        <a:effectLst/>
                        <a:latin typeface="Arial" charset="0"/>
                        <a:ea typeface="宋体" charset="-122"/>
                      </a:endParaRP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&gt;±20%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±5%</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±10%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±20%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Verdana" pitchFamily="34" charset="0"/>
                          <a:ea typeface="宋体" charset="-122"/>
                        </a:rPr>
                        <a:t>&gt;±20%</a:t>
                      </a:r>
                    </a:p>
                  </a:txBody>
                  <a:tcPr marL="105409" marR="1054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E24</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E12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E6</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E3</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E24</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E12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E6</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E3</a:t>
                      </a:r>
                    </a:p>
                  </a:txBody>
                  <a:tcPr marL="105409" marR="1054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1.0</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8">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1.0</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3.3</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3.3</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3.3</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zh-CN" altLang="en-US" sz="1600" b="0" i="0" u="none" strike="noStrike" cap="none" normalizeH="0" baseline="0">
                        <a:ln>
                          <a:noFill/>
                        </a:ln>
                        <a:solidFill>
                          <a:schemeClr val="tx1"/>
                        </a:solidFill>
                        <a:effectLst/>
                        <a:latin typeface="Arial" charset="0"/>
                        <a:ea typeface="宋体" charset="-122"/>
                      </a:endParaRPr>
                    </a:p>
                  </a:txBody>
                  <a:tcPr marL="105409" marR="1054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1.1</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3.6</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4"/>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1.2</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3.9</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3.9</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5"/>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1.3</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4.3</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6"/>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1.5</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1.5</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1.5</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4.7</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4.7</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4.7</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8">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4.7</a:t>
                      </a:r>
                    </a:p>
                  </a:txBody>
                  <a:tcPr marL="105409" marR="1054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1.6</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5.1</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8"/>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1.8</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1.8</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5.6</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5.6</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9"/>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2.0</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6.2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10"/>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2.2</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6.8</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6.8</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6.8</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11"/>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2.4</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7.5</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12"/>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2.7</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2.7</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8.2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8.2</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13"/>
                  </a:ext>
                </a:extLst>
              </a:tr>
              <a:tr h="335257">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a:ln>
                            <a:noFill/>
                          </a:ln>
                          <a:solidFill>
                            <a:schemeClr val="tx1"/>
                          </a:solidFill>
                          <a:effectLst/>
                          <a:latin typeface="Arial" charset="0"/>
                          <a:ea typeface="宋体" charset="-122"/>
                        </a:rPr>
                        <a:t>3.0</a:t>
                      </a:r>
                    </a:p>
                  </a:txBody>
                  <a:tcPr marL="105409" marR="1054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n-US" altLang="zh-CN" sz="1600" b="0" i="0" u="none" strike="noStrike" cap="none" normalizeH="0" baseline="0" dirty="0">
                          <a:ln>
                            <a:noFill/>
                          </a:ln>
                          <a:solidFill>
                            <a:schemeClr val="tx1"/>
                          </a:solidFill>
                          <a:effectLst/>
                          <a:latin typeface="Arial" charset="0"/>
                          <a:ea typeface="宋体" charset="-122"/>
                        </a:rPr>
                        <a:t>9.1</a:t>
                      </a:r>
                    </a:p>
                  </a:txBody>
                  <a:tcPr marL="105409" marR="1054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14"/>
                  </a:ext>
                </a:extLst>
              </a:tr>
            </a:tbl>
          </a:graphicData>
        </a:graphic>
      </p:graphicFrame>
      <p:sp>
        <p:nvSpPr>
          <p:cNvPr id="6" name="TextBox 5"/>
          <p:cNvSpPr txBox="1"/>
          <p:nvPr/>
        </p:nvSpPr>
        <p:spPr>
          <a:xfrm>
            <a:off x="539552" y="1556792"/>
            <a:ext cx="677108" cy="3096344"/>
          </a:xfrm>
          <a:prstGeom prst="rect">
            <a:avLst/>
          </a:prstGeom>
          <a:noFill/>
        </p:spPr>
        <p:txBody>
          <a:bodyPr vert="eaVert" wrap="square" rtlCol="0">
            <a:spAutoFit/>
          </a:bodyPr>
          <a:lstStyle/>
          <a:p>
            <a:r>
              <a:rPr lang="zh-CN" altLang="en-US" sz="3200" dirty="0"/>
              <a:t>优选数系与误差</a:t>
            </a:r>
          </a:p>
        </p:txBody>
      </p:sp>
    </p:spTree>
    <p:extLst>
      <p:ext uri="{BB962C8B-B14F-4D97-AF65-F5344CB8AC3E}">
        <p14:creationId xmlns:p14="http://schemas.microsoft.com/office/powerpoint/2010/main" val="1081086805"/>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5" name="内容占位符 4"/>
          <p:cNvSpPr>
            <a:spLocks noGrp="1"/>
          </p:cNvSpPr>
          <p:nvPr>
            <p:ph idx="1"/>
          </p:nvPr>
        </p:nvSpPr>
        <p:spPr/>
        <p:txBody>
          <a:bodyPr/>
          <a:lstStyle/>
          <a:p>
            <a:endParaRPr lang="zh-CN" altLang="en-US"/>
          </a:p>
        </p:txBody>
      </p:sp>
      <p:grpSp>
        <p:nvGrpSpPr>
          <p:cNvPr id="9" name="Group 41"/>
          <p:cNvGrpSpPr>
            <a:grpSpLocks/>
          </p:cNvGrpSpPr>
          <p:nvPr/>
        </p:nvGrpSpPr>
        <p:grpSpPr bwMode="auto">
          <a:xfrm>
            <a:off x="755650" y="2127250"/>
            <a:ext cx="2160588" cy="2160588"/>
            <a:chOff x="476" y="1340"/>
            <a:chExt cx="1361" cy="1361"/>
          </a:xfrm>
        </p:grpSpPr>
        <p:sp>
          <p:nvSpPr>
            <p:cNvPr id="10"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1"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2"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3"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4" name="Oval 14"/>
            <p:cNvSpPr>
              <a:spLocks noChangeArrowheads="1"/>
            </p:cNvSpPr>
            <p:nvPr/>
          </p:nvSpPr>
          <p:spPr bwMode="gray">
            <a:xfrm>
              <a:off x="624" y="1488"/>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15" name="Group 15"/>
            <p:cNvGrpSpPr>
              <a:grpSpLocks/>
            </p:cNvGrpSpPr>
            <p:nvPr/>
          </p:nvGrpSpPr>
          <p:grpSpPr bwMode="auto">
            <a:xfrm>
              <a:off x="641" y="1504"/>
              <a:ext cx="1031" cy="1031"/>
              <a:chOff x="4166" y="1706"/>
              <a:chExt cx="1252" cy="1252"/>
            </a:xfrm>
          </p:grpSpPr>
          <p:sp>
            <p:nvSpPr>
              <p:cNvPr id="1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17" name="Text Box 38"/>
            <p:cNvSpPr txBox="1">
              <a:spLocks noChangeArrowheads="1"/>
            </p:cNvSpPr>
            <p:nvPr/>
          </p:nvSpPr>
          <p:spPr bwMode="gray">
            <a:xfrm>
              <a:off x="615" y="1873"/>
              <a:ext cx="108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rPr>
                <a:t>有源元器件</a:t>
              </a:r>
            </a:p>
          </p:txBody>
        </p:sp>
      </p:grpSp>
      <p:sp>
        <p:nvSpPr>
          <p:cNvPr id="2" name="圆角矩形 1"/>
          <p:cNvSpPr/>
          <p:nvPr/>
        </p:nvSpPr>
        <p:spPr>
          <a:xfrm>
            <a:off x="3779912" y="1340768"/>
            <a:ext cx="1800200" cy="7511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3200" dirty="0">
                <a:hlinkClick r:id="" action="ppaction://noaction"/>
              </a:rPr>
              <a:t>DIODE</a:t>
            </a:r>
            <a:endParaRPr lang="zh-CN" altLang="en-US" sz="3200" dirty="0"/>
          </a:p>
        </p:txBody>
      </p:sp>
      <p:sp>
        <p:nvSpPr>
          <p:cNvPr id="49" name="圆角矩形 48"/>
          <p:cNvSpPr/>
          <p:nvPr/>
        </p:nvSpPr>
        <p:spPr>
          <a:xfrm>
            <a:off x="6012160" y="2127250"/>
            <a:ext cx="2845573" cy="76050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3200" dirty="0"/>
              <a:t>TRANSISTOR</a:t>
            </a:r>
            <a:endParaRPr lang="zh-CN" altLang="en-US" sz="3200" dirty="0"/>
          </a:p>
        </p:txBody>
      </p:sp>
      <p:sp>
        <p:nvSpPr>
          <p:cNvPr id="50" name="圆角矩形 49"/>
          <p:cNvSpPr/>
          <p:nvPr/>
        </p:nvSpPr>
        <p:spPr>
          <a:xfrm>
            <a:off x="4942140" y="3400762"/>
            <a:ext cx="2423042" cy="92765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zh-CN" sz="3200" dirty="0"/>
              <a:t>OP Amp</a:t>
            </a:r>
            <a:endParaRPr lang="zh-CN" altLang="en-US" sz="3200" dirty="0"/>
          </a:p>
        </p:txBody>
      </p:sp>
      <p:sp>
        <p:nvSpPr>
          <p:cNvPr id="51" name="圆角矩形 50"/>
          <p:cNvSpPr/>
          <p:nvPr/>
        </p:nvSpPr>
        <p:spPr>
          <a:xfrm>
            <a:off x="6300192" y="4941168"/>
            <a:ext cx="2448272" cy="92765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3200" dirty="0"/>
              <a:t>ADC DAC</a:t>
            </a:r>
            <a:endParaRPr lang="zh-CN" altLang="en-US" sz="3200" dirty="0"/>
          </a:p>
        </p:txBody>
      </p:sp>
      <p:sp>
        <p:nvSpPr>
          <p:cNvPr id="52" name="圆角矩形 51"/>
          <p:cNvSpPr/>
          <p:nvPr/>
        </p:nvSpPr>
        <p:spPr>
          <a:xfrm>
            <a:off x="3131840" y="5157192"/>
            <a:ext cx="1908212" cy="92765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sz="3200" dirty="0"/>
              <a:t>MCU</a:t>
            </a:r>
            <a:endParaRPr lang="zh-CN" altLang="en-US" sz="3200" dirty="0"/>
          </a:p>
        </p:txBody>
      </p:sp>
      <p:sp>
        <p:nvSpPr>
          <p:cNvPr id="22" name="右箭头 21"/>
          <p:cNvSpPr/>
          <p:nvPr/>
        </p:nvSpPr>
        <p:spPr>
          <a:xfrm rot="19777329">
            <a:off x="2987824" y="1948611"/>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rot="21148031">
            <a:off x="3172313" y="2495746"/>
            <a:ext cx="263659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330723">
            <a:off x="3155143" y="3470441"/>
            <a:ext cx="1359710"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5" name="右箭头 24"/>
          <p:cNvSpPr/>
          <p:nvPr/>
        </p:nvSpPr>
        <p:spPr>
          <a:xfrm rot="2635558">
            <a:off x="2281500" y="4458087"/>
            <a:ext cx="1065075"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rot="938916">
            <a:off x="2924772" y="4393400"/>
            <a:ext cx="322037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88578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3500"/>
                            </p:stCondLst>
                            <p:childTnLst>
                              <p:par>
                                <p:cTn id="36" presetID="53" presetClass="entr" presetSubtype="16"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p:cTn id="38" dur="500" fill="hold"/>
                                        <p:tgtEl>
                                          <p:spTgt spid="49"/>
                                        </p:tgtEl>
                                        <p:attrNameLst>
                                          <p:attrName>ppt_w</p:attrName>
                                        </p:attrNameLst>
                                      </p:cBhvr>
                                      <p:tavLst>
                                        <p:tav tm="0">
                                          <p:val>
                                            <p:fltVal val="0"/>
                                          </p:val>
                                        </p:tav>
                                        <p:tav tm="100000">
                                          <p:val>
                                            <p:strVal val="#ppt_w"/>
                                          </p:val>
                                        </p:tav>
                                      </p:tavLst>
                                    </p:anim>
                                    <p:anim calcmode="lin" valueType="num">
                                      <p:cBhvr>
                                        <p:cTn id="39" dur="500" fill="hold"/>
                                        <p:tgtEl>
                                          <p:spTgt spid="49"/>
                                        </p:tgtEl>
                                        <p:attrNameLst>
                                          <p:attrName>ppt_h</p:attrName>
                                        </p:attrNameLst>
                                      </p:cBhvr>
                                      <p:tavLst>
                                        <p:tav tm="0">
                                          <p:val>
                                            <p:fltVal val="0"/>
                                          </p:val>
                                        </p:tav>
                                        <p:tav tm="100000">
                                          <p:val>
                                            <p:strVal val="#ppt_h"/>
                                          </p:val>
                                        </p:tav>
                                      </p:tavLst>
                                    </p:anim>
                                    <p:animEffect transition="in" filter="fade">
                                      <p:cBhvr>
                                        <p:cTn id="40" dur="500"/>
                                        <p:tgtEl>
                                          <p:spTgt spid="49"/>
                                        </p:tgtEl>
                                      </p:cBhvr>
                                    </p:animEffect>
                                  </p:childTnLst>
                                </p:cTn>
                              </p:par>
                            </p:childTnLst>
                          </p:cTn>
                        </p:par>
                        <p:par>
                          <p:cTn id="41" fill="hold">
                            <p:stCondLst>
                              <p:cond delay="4000"/>
                            </p:stCondLst>
                            <p:childTnLst>
                              <p:par>
                                <p:cTn id="42" presetID="53" presetClass="entr" presetSubtype="16"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transition="in" filter="fade">
                                      <p:cBhvr>
                                        <p:cTn id="46" dur="500"/>
                                        <p:tgtEl>
                                          <p:spTgt spid="50"/>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5000"/>
                            </p:stCondLst>
                            <p:childTnLst>
                              <p:par>
                                <p:cTn id="54" presetID="53" presetClass="entr" presetSubtype="16"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500" fill="hold"/>
                                        <p:tgtEl>
                                          <p:spTgt spid="52"/>
                                        </p:tgtEl>
                                        <p:attrNameLst>
                                          <p:attrName>ppt_w</p:attrName>
                                        </p:attrNameLst>
                                      </p:cBhvr>
                                      <p:tavLst>
                                        <p:tav tm="0">
                                          <p:val>
                                            <p:fltVal val="0"/>
                                          </p:val>
                                        </p:tav>
                                        <p:tav tm="100000">
                                          <p:val>
                                            <p:strVal val="#ppt_w"/>
                                          </p:val>
                                        </p:tav>
                                      </p:tavLst>
                                    </p:anim>
                                    <p:anim calcmode="lin" valueType="num">
                                      <p:cBhvr>
                                        <p:cTn id="57" dur="500" fill="hold"/>
                                        <p:tgtEl>
                                          <p:spTgt spid="52"/>
                                        </p:tgtEl>
                                        <p:attrNameLst>
                                          <p:attrName>ppt_h</p:attrName>
                                        </p:attrNameLst>
                                      </p:cBhvr>
                                      <p:tavLst>
                                        <p:tav tm="0">
                                          <p:val>
                                            <p:fltVal val="0"/>
                                          </p:val>
                                        </p:tav>
                                        <p:tav tm="100000">
                                          <p:val>
                                            <p:strVal val="#ppt_h"/>
                                          </p:val>
                                        </p:tav>
                                      </p:tavLst>
                                    </p:anim>
                                    <p:animEffect transition="in" filter="fade">
                                      <p:cBhvr>
                                        <p:cTn id="5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P spid="51" grpId="0" animBg="1"/>
      <p:bldP spid="52" grpId="0" animBg="1"/>
      <p:bldP spid="22" grpId="0" animBg="1"/>
      <p:bldP spid="23" grpId="0" animBg="1"/>
      <p:bldP spid="24" grpId="0" animBg="1"/>
      <p:bldP spid="25" grpId="0" animBg="1"/>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5" name="内容占位符 4"/>
          <p:cNvSpPr>
            <a:spLocks noGrp="1"/>
          </p:cNvSpPr>
          <p:nvPr>
            <p:ph idx="1"/>
          </p:nvPr>
        </p:nvSpPr>
        <p:spPr/>
        <p:txBody>
          <a:bodyPr/>
          <a:lstStyle/>
          <a:p>
            <a:endParaRPr lang="zh-CN" altLang="en-US"/>
          </a:p>
        </p:txBody>
      </p:sp>
      <p:sp>
        <p:nvSpPr>
          <p:cNvPr id="2" name="圆角矩形 1"/>
          <p:cNvSpPr/>
          <p:nvPr/>
        </p:nvSpPr>
        <p:spPr>
          <a:xfrm>
            <a:off x="755576" y="2795617"/>
            <a:ext cx="1728192" cy="92765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3200" dirty="0"/>
              <a:t>DIODE</a:t>
            </a:r>
            <a:endParaRPr lang="zh-CN" altLang="en-US" sz="3200" dirty="0"/>
          </a:p>
        </p:txBody>
      </p:sp>
      <p:sp>
        <p:nvSpPr>
          <p:cNvPr id="49" name="圆角矩形 48"/>
          <p:cNvSpPr/>
          <p:nvPr/>
        </p:nvSpPr>
        <p:spPr>
          <a:xfrm>
            <a:off x="6043684" y="2426300"/>
            <a:ext cx="2344740" cy="9276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400" dirty="0"/>
              <a:t>开关二极管</a:t>
            </a:r>
            <a:endParaRPr lang="en-US" altLang="zh-CN" sz="2400" dirty="0"/>
          </a:p>
          <a:p>
            <a:pPr algn="ctr"/>
            <a:r>
              <a:rPr lang="en-US" altLang="zh-CN" sz="2400" dirty="0"/>
              <a:t>Switch Diode</a:t>
            </a:r>
            <a:endParaRPr lang="zh-CN" altLang="en-US" sz="2400" dirty="0"/>
          </a:p>
        </p:txBody>
      </p:sp>
      <p:sp>
        <p:nvSpPr>
          <p:cNvPr id="50" name="圆角矩形 49"/>
          <p:cNvSpPr/>
          <p:nvPr/>
        </p:nvSpPr>
        <p:spPr>
          <a:xfrm>
            <a:off x="5088671" y="3504617"/>
            <a:ext cx="2423042" cy="92765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2400" dirty="0"/>
              <a:t>稳压二级管</a:t>
            </a:r>
            <a:endParaRPr lang="en-US" altLang="zh-CN" sz="2400" dirty="0"/>
          </a:p>
          <a:p>
            <a:pPr algn="ctr"/>
            <a:r>
              <a:rPr lang="en-US" altLang="zh-CN" sz="2400" dirty="0" err="1"/>
              <a:t>Zener</a:t>
            </a:r>
            <a:r>
              <a:rPr lang="en-US" altLang="zh-CN" sz="2400" dirty="0"/>
              <a:t> Diode</a:t>
            </a:r>
            <a:endParaRPr lang="zh-CN" altLang="en-US" sz="2400" dirty="0"/>
          </a:p>
        </p:txBody>
      </p:sp>
      <p:sp>
        <p:nvSpPr>
          <p:cNvPr id="51" name="圆角矩形 50"/>
          <p:cNvSpPr/>
          <p:nvPr/>
        </p:nvSpPr>
        <p:spPr>
          <a:xfrm>
            <a:off x="6300192" y="5085184"/>
            <a:ext cx="2704780" cy="92765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a:t>肖特基二极管</a:t>
            </a:r>
            <a:r>
              <a:rPr lang="en-US" altLang="zh-CN" sz="2400" dirty="0" err="1"/>
              <a:t>Shottoky</a:t>
            </a:r>
            <a:r>
              <a:rPr lang="en-US" altLang="zh-CN" sz="2400" dirty="0"/>
              <a:t> Diode</a:t>
            </a:r>
            <a:endParaRPr lang="zh-CN" altLang="en-US" sz="2400" dirty="0"/>
          </a:p>
        </p:txBody>
      </p:sp>
      <p:sp>
        <p:nvSpPr>
          <p:cNvPr id="52" name="圆角矩形 51"/>
          <p:cNvSpPr/>
          <p:nvPr/>
        </p:nvSpPr>
        <p:spPr>
          <a:xfrm>
            <a:off x="3128793" y="5262451"/>
            <a:ext cx="2636175" cy="118243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2400" dirty="0"/>
              <a:t>变容二级管</a:t>
            </a:r>
            <a:endParaRPr lang="en-US" altLang="zh-CN" sz="2400" dirty="0"/>
          </a:p>
          <a:p>
            <a:pPr algn="ctr"/>
            <a:r>
              <a:rPr lang="en-US" altLang="zh-CN" sz="2400" dirty="0"/>
              <a:t>Cap-variant Diode</a:t>
            </a:r>
            <a:endParaRPr lang="zh-CN" altLang="en-US" sz="2400" dirty="0"/>
          </a:p>
        </p:txBody>
      </p:sp>
      <p:sp>
        <p:nvSpPr>
          <p:cNvPr id="22" name="右箭头 21"/>
          <p:cNvSpPr/>
          <p:nvPr/>
        </p:nvSpPr>
        <p:spPr>
          <a:xfrm rot="19777329">
            <a:off x="2987824" y="1948611"/>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rot="21258608">
            <a:off x="3147450" y="2720558"/>
            <a:ext cx="2601908"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330723">
            <a:off x="3155143" y="3470441"/>
            <a:ext cx="1359710"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5" name="右箭头 24"/>
          <p:cNvSpPr/>
          <p:nvPr/>
        </p:nvSpPr>
        <p:spPr>
          <a:xfrm rot="2635558">
            <a:off x="2281500" y="4458087"/>
            <a:ext cx="1065075"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rot="938916">
            <a:off x="2924772" y="4393400"/>
            <a:ext cx="322037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3829450" y="1373837"/>
            <a:ext cx="2074698" cy="9276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dirty="0"/>
              <a:t>整流管</a:t>
            </a:r>
            <a:endParaRPr lang="en-US" altLang="zh-CN" sz="3200" dirty="0"/>
          </a:p>
          <a:p>
            <a:pPr algn="ctr"/>
            <a:r>
              <a:rPr lang="en-US" altLang="zh-CN" sz="3200" dirty="0"/>
              <a:t>Rectifier</a:t>
            </a:r>
            <a:endParaRPr lang="zh-CN" altLang="en-US" sz="3200" dirty="0"/>
          </a:p>
        </p:txBody>
      </p:sp>
    </p:spTree>
    <p:extLst>
      <p:ext uri="{BB962C8B-B14F-4D97-AF65-F5344CB8AC3E}">
        <p14:creationId xmlns:p14="http://schemas.microsoft.com/office/powerpoint/2010/main" val="24070186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p:cTn id="45" dur="500" fill="hold"/>
                                        <p:tgtEl>
                                          <p:spTgt spid="51"/>
                                        </p:tgtEl>
                                        <p:attrNameLst>
                                          <p:attrName>ppt_w</p:attrName>
                                        </p:attrNameLst>
                                      </p:cBhvr>
                                      <p:tavLst>
                                        <p:tav tm="0">
                                          <p:val>
                                            <p:fltVal val="0"/>
                                          </p:val>
                                        </p:tav>
                                        <p:tav tm="100000">
                                          <p:val>
                                            <p:strVal val="#ppt_w"/>
                                          </p:val>
                                        </p:tav>
                                      </p:tavLst>
                                    </p:anim>
                                    <p:anim calcmode="lin" valueType="num">
                                      <p:cBhvr>
                                        <p:cTn id="46" dur="500" fill="hold"/>
                                        <p:tgtEl>
                                          <p:spTgt spid="51"/>
                                        </p:tgtEl>
                                        <p:attrNameLst>
                                          <p:attrName>ppt_h</p:attrName>
                                        </p:attrNameLst>
                                      </p:cBhvr>
                                      <p:tavLst>
                                        <p:tav tm="0">
                                          <p:val>
                                            <p:fltVal val="0"/>
                                          </p:val>
                                        </p:tav>
                                        <p:tav tm="100000">
                                          <p:val>
                                            <p:strVal val="#ppt_h"/>
                                          </p:val>
                                        </p:tav>
                                      </p:tavLst>
                                    </p:anim>
                                    <p:animEffect transition="in" filter="fade">
                                      <p:cBhvr>
                                        <p:cTn id="47" dur="500"/>
                                        <p:tgtEl>
                                          <p:spTgt spid="51"/>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p:cTn id="51" dur="500" fill="hold"/>
                                        <p:tgtEl>
                                          <p:spTgt spid="52"/>
                                        </p:tgtEl>
                                        <p:attrNameLst>
                                          <p:attrName>ppt_w</p:attrName>
                                        </p:attrNameLst>
                                      </p:cBhvr>
                                      <p:tavLst>
                                        <p:tav tm="0">
                                          <p:val>
                                            <p:fltVal val="0"/>
                                          </p:val>
                                        </p:tav>
                                        <p:tav tm="100000">
                                          <p:val>
                                            <p:strVal val="#ppt_w"/>
                                          </p:val>
                                        </p:tav>
                                      </p:tavLst>
                                    </p:anim>
                                    <p:anim calcmode="lin" valueType="num">
                                      <p:cBhvr>
                                        <p:cTn id="52" dur="500" fill="hold"/>
                                        <p:tgtEl>
                                          <p:spTgt spid="52"/>
                                        </p:tgtEl>
                                        <p:attrNameLst>
                                          <p:attrName>ppt_h</p:attrName>
                                        </p:attrNameLst>
                                      </p:cBhvr>
                                      <p:tavLst>
                                        <p:tav tm="0">
                                          <p:val>
                                            <p:fltVal val="0"/>
                                          </p:val>
                                        </p:tav>
                                        <p:tav tm="100000">
                                          <p:val>
                                            <p:strVal val="#ppt_h"/>
                                          </p:val>
                                        </p:tav>
                                      </p:tavLst>
                                    </p:anim>
                                    <p:animEffect transition="in" filter="fade">
                                      <p:cBhvr>
                                        <p:cTn id="53" dur="500"/>
                                        <p:tgtEl>
                                          <p:spTgt spid="5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P spid="51" grpId="0" animBg="1"/>
      <p:bldP spid="52" grpId="0" animBg="1"/>
      <p:bldP spid="22" grpId="0" animBg="1"/>
      <p:bldP spid="23" grpId="0" animBg="1"/>
      <p:bldP spid="24" grpId="0" animBg="1"/>
      <p:bldP spid="25" grpId="0" animBg="1"/>
      <p:bldP spid="26"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5" name="内容占位符 4"/>
          <p:cNvSpPr>
            <a:spLocks noGrp="1"/>
          </p:cNvSpPr>
          <p:nvPr>
            <p:ph idx="1"/>
          </p:nvPr>
        </p:nvSpPr>
        <p:spPr/>
        <p:txBody>
          <a:bodyPr/>
          <a:lstStyle/>
          <a:p>
            <a:endParaRPr lang="zh-CN" altLang="en-US"/>
          </a:p>
        </p:txBody>
      </p:sp>
      <p:sp>
        <p:nvSpPr>
          <p:cNvPr id="2" name="圆角矩形 1"/>
          <p:cNvSpPr/>
          <p:nvPr/>
        </p:nvSpPr>
        <p:spPr>
          <a:xfrm>
            <a:off x="395536" y="2795617"/>
            <a:ext cx="2520722" cy="92765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3200" dirty="0"/>
              <a:t>Transistor</a:t>
            </a:r>
            <a:endParaRPr lang="zh-CN" altLang="en-US" sz="3200" dirty="0"/>
          </a:p>
        </p:txBody>
      </p:sp>
      <p:sp>
        <p:nvSpPr>
          <p:cNvPr id="49" name="圆角矩形 48"/>
          <p:cNvSpPr/>
          <p:nvPr/>
        </p:nvSpPr>
        <p:spPr>
          <a:xfrm>
            <a:off x="7164288" y="1128459"/>
            <a:ext cx="1349243" cy="57234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2400" dirty="0"/>
              <a:t>PNP</a:t>
            </a:r>
            <a:endParaRPr lang="zh-CN" altLang="en-US" sz="2400" dirty="0"/>
          </a:p>
        </p:txBody>
      </p:sp>
      <p:sp>
        <p:nvSpPr>
          <p:cNvPr id="50" name="圆角矩形 49"/>
          <p:cNvSpPr/>
          <p:nvPr/>
        </p:nvSpPr>
        <p:spPr>
          <a:xfrm>
            <a:off x="4570173" y="3231728"/>
            <a:ext cx="2083152" cy="127739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2400" dirty="0"/>
              <a:t>场效应管</a:t>
            </a:r>
            <a:endParaRPr lang="en-US" altLang="zh-CN" sz="2400" dirty="0"/>
          </a:p>
          <a:p>
            <a:pPr algn="ctr"/>
            <a:r>
              <a:rPr lang="en-US" altLang="zh-CN" sz="2400" dirty="0"/>
              <a:t>Field Effect Transistor</a:t>
            </a:r>
            <a:endParaRPr lang="zh-CN" altLang="en-US" sz="2400" dirty="0"/>
          </a:p>
        </p:txBody>
      </p:sp>
      <p:sp>
        <p:nvSpPr>
          <p:cNvPr id="52" name="圆角矩形 51"/>
          <p:cNvSpPr/>
          <p:nvPr/>
        </p:nvSpPr>
        <p:spPr>
          <a:xfrm>
            <a:off x="2555776" y="5053088"/>
            <a:ext cx="1731239" cy="90285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2400" dirty="0"/>
              <a:t>可控硅</a:t>
            </a:r>
            <a:endParaRPr lang="en-US" altLang="zh-CN" sz="2400" dirty="0"/>
          </a:p>
          <a:p>
            <a:pPr algn="ctr"/>
            <a:r>
              <a:rPr lang="en-US" altLang="zh-CN" sz="2400" dirty="0"/>
              <a:t>SCR</a:t>
            </a:r>
            <a:endParaRPr lang="zh-CN" altLang="en-US" sz="2400" dirty="0"/>
          </a:p>
        </p:txBody>
      </p:sp>
      <p:sp>
        <p:nvSpPr>
          <p:cNvPr id="22" name="右箭头 21"/>
          <p:cNvSpPr/>
          <p:nvPr/>
        </p:nvSpPr>
        <p:spPr>
          <a:xfrm rot="19777329">
            <a:off x="2987824" y="1948611"/>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rot="21258608">
            <a:off x="6215009" y="1247328"/>
            <a:ext cx="876632"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330723">
            <a:off x="3155143" y="3470441"/>
            <a:ext cx="1359710"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5" name="右箭头 24"/>
          <p:cNvSpPr/>
          <p:nvPr/>
        </p:nvSpPr>
        <p:spPr>
          <a:xfrm rot="2635558">
            <a:off x="2148645" y="4256289"/>
            <a:ext cx="1065075"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3829449" y="1124744"/>
            <a:ext cx="2324211" cy="144047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400" dirty="0"/>
              <a:t>双极性三极管</a:t>
            </a:r>
            <a:endParaRPr lang="en-US" altLang="zh-CN" sz="2400" dirty="0"/>
          </a:p>
          <a:p>
            <a:pPr algn="ctr"/>
            <a:r>
              <a:rPr lang="en-US" altLang="zh-CN" sz="2400" dirty="0"/>
              <a:t>Bi-polar Junction Transistor</a:t>
            </a:r>
            <a:endParaRPr lang="zh-CN" altLang="en-US" sz="2400" dirty="0"/>
          </a:p>
        </p:txBody>
      </p:sp>
      <p:sp>
        <p:nvSpPr>
          <p:cNvPr id="15" name="圆角矩形 14"/>
          <p:cNvSpPr/>
          <p:nvPr/>
        </p:nvSpPr>
        <p:spPr>
          <a:xfrm>
            <a:off x="7164287" y="1897124"/>
            <a:ext cx="1349243" cy="57234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2400" dirty="0"/>
              <a:t>NPN</a:t>
            </a:r>
            <a:endParaRPr lang="zh-CN" altLang="en-US" sz="2400" dirty="0"/>
          </a:p>
        </p:txBody>
      </p:sp>
      <p:sp>
        <p:nvSpPr>
          <p:cNvPr id="16" name="右箭头 15"/>
          <p:cNvSpPr/>
          <p:nvPr/>
        </p:nvSpPr>
        <p:spPr>
          <a:xfrm rot="511375">
            <a:off x="6215008" y="1880604"/>
            <a:ext cx="876632"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596336" y="3231728"/>
            <a:ext cx="1349243" cy="57234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2400" dirty="0"/>
              <a:t>J-FET</a:t>
            </a:r>
            <a:endParaRPr lang="zh-CN" altLang="en-US" sz="2400" dirty="0"/>
          </a:p>
        </p:txBody>
      </p:sp>
      <p:sp>
        <p:nvSpPr>
          <p:cNvPr id="18" name="圆角矩形 17"/>
          <p:cNvSpPr/>
          <p:nvPr/>
        </p:nvSpPr>
        <p:spPr>
          <a:xfrm>
            <a:off x="4877957" y="5301208"/>
            <a:ext cx="1616882" cy="57234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2400" dirty="0"/>
              <a:t>MOSFET</a:t>
            </a:r>
            <a:endParaRPr lang="zh-CN" altLang="en-US" sz="2400" dirty="0"/>
          </a:p>
        </p:txBody>
      </p:sp>
      <p:sp>
        <p:nvSpPr>
          <p:cNvPr id="19" name="圆角矩形 18"/>
          <p:cNvSpPr/>
          <p:nvPr/>
        </p:nvSpPr>
        <p:spPr>
          <a:xfrm>
            <a:off x="7592686" y="4040236"/>
            <a:ext cx="576064" cy="57234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2400" dirty="0"/>
              <a:t>N</a:t>
            </a:r>
            <a:endParaRPr lang="zh-CN" altLang="en-US" sz="2400" dirty="0"/>
          </a:p>
        </p:txBody>
      </p:sp>
      <p:sp>
        <p:nvSpPr>
          <p:cNvPr id="20" name="圆角矩形 19"/>
          <p:cNvSpPr/>
          <p:nvPr/>
        </p:nvSpPr>
        <p:spPr>
          <a:xfrm>
            <a:off x="8321150" y="4040236"/>
            <a:ext cx="576064" cy="57234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zh-CN" sz="2400" dirty="0"/>
              <a:t>P</a:t>
            </a:r>
            <a:endParaRPr lang="zh-CN" altLang="en-US" sz="2400" dirty="0"/>
          </a:p>
        </p:txBody>
      </p:sp>
      <p:sp>
        <p:nvSpPr>
          <p:cNvPr id="21" name="右箭头 20"/>
          <p:cNvSpPr/>
          <p:nvPr/>
        </p:nvSpPr>
        <p:spPr>
          <a:xfrm rot="21033598">
            <a:off x="6876256" y="3356596"/>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8" name="右箭头 27"/>
          <p:cNvSpPr/>
          <p:nvPr/>
        </p:nvSpPr>
        <p:spPr>
          <a:xfrm rot="5095751">
            <a:off x="5398366" y="4656258"/>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7020272" y="5301207"/>
            <a:ext cx="576064" cy="57234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2400" dirty="0"/>
              <a:t>N</a:t>
            </a:r>
            <a:endParaRPr lang="zh-CN" altLang="en-US" sz="2400" dirty="0"/>
          </a:p>
        </p:txBody>
      </p:sp>
      <p:sp>
        <p:nvSpPr>
          <p:cNvPr id="30" name="圆角矩形 29"/>
          <p:cNvSpPr/>
          <p:nvPr/>
        </p:nvSpPr>
        <p:spPr>
          <a:xfrm>
            <a:off x="7748736" y="5301207"/>
            <a:ext cx="576064" cy="57234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zh-CN" sz="2400" dirty="0"/>
              <a:t>P</a:t>
            </a:r>
            <a:endParaRPr lang="zh-CN" altLang="en-US" sz="2400" dirty="0"/>
          </a:p>
        </p:txBody>
      </p:sp>
      <p:sp>
        <p:nvSpPr>
          <p:cNvPr id="31" name="圆角矩形 30"/>
          <p:cNvSpPr/>
          <p:nvPr/>
        </p:nvSpPr>
        <p:spPr>
          <a:xfrm>
            <a:off x="6732240" y="5972193"/>
            <a:ext cx="860446" cy="57234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1600" dirty="0"/>
              <a:t>增强型</a:t>
            </a:r>
          </a:p>
        </p:txBody>
      </p:sp>
      <p:sp>
        <p:nvSpPr>
          <p:cNvPr id="32" name="圆角矩形 31"/>
          <p:cNvSpPr/>
          <p:nvPr/>
        </p:nvSpPr>
        <p:spPr>
          <a:xfrm>
            <a:off x="7745086" y="5972193"/>
            <a:ext cx="1003378" cy="57234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1600" dirty="0"/>
              <a:t>耗尽型</a:t>
            </a:r>
          </a:p>
        </p:txBody>
      </p:sp>
      <p:sp>
        <p:nvSpPr>
          <p:cNvPr id="33" name="圆角矩形 32"/>
          <p:cNvSpPr/>
          <p:nvPr/>
        </p:nvSpPr>
        <p:spPr>
          <a:xfrm>
            <a:off x="7745086" y="4192636"/>
            <a:ext cx="576064" cy="57234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2400" dirty="0"/>
              <a:t>N</a:t>
            </a:r>
            <a:endParaRPr lang="zh-CN" altLang="en-US" sz="2400" dirty="0"/>
          </a:p>
        </p:txBody>
      </p:sp>
      <p:sp>
        <p:nvSpPr>
          <p:cNvPr id="34" name="圆角矩形 33"/>
          <p:cNvSpPr/>
          <p:nvPr/>
        </p:nvSpPr>
        <p:spPr>
          <a:xfrm>
            <a:off x="8473550" y="4192636"/>
            <a:ext cx="576064" cy="57234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zh-CN" sz="2400" dirty="0"/>
              <a:t>P</a:t>
            </a:r>
            <a:endParaRPr lang="zh-CN" altLang="en-US" sz="2400" dirty="0"/>
          </a:p>
        </p:txBody>
      </p:sp>
    </p:spTree>
    <p:extLst>
      <p:ext uri="{BB962C8B-B14F-4D97-AF65-F5344CB8AC3E}">
        <p14:creationId xmlns:p14="http://schemas.microsoft.com/office/powerpoint/2010/main" val="236490528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fltVal val="0"/>
                                          </p:val>
                                        </p:tav>
                                        <p:tav tm="100000">
                                          <p:val>
                                            <p:strVal val="#ppt_h"/>
                                          </p:val>
                                        </p:tav>
                                      </p:tavLst>
                                    </p:anim>
                                    <p:animEffect transition="in" filter="fade">
                                      <p:cBhvr>
                                        <p:cTn id="62" dur="500"/>
                                        <p:tgtEl>
                                          <p:spTgt spid="16"/>
                                        </p:tgtEl>
                                      </p:cBhvr>
                                    </p:animEffect>
                                  </p:childTnLst>
                                </p:cTn>
                              </p:par>
                            </p:childTnLst>
                          </p:cTn>
                        </p:par>
                        <p:par>
                          <p:cTn id="63" fill="hold">
                            <p:stCondLst>
                              <p:cond delay="450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par>
                          <p:cTn id="87" fill="hold">
                            <p:stCondLst>
                              <p:cond delay="6500"/>
                            </p:stCondLst>
                            <p:childTnLst>
                              <p:par>
                                <p:cTn id="88" presetID="53" presetClass="entr" presetSubtype="16"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childTnLst>
                          </p:cTn>
                        </p:par>
                        <p:par>
                          <p:cTn id="93" fill="hold">
                            <p:stCondLst>
                              <p:cond delay="7000"/>
                            </p:stCondLst>
                            <p:childTnLst>
                              <p:par>
                                <p:cTn id="94" presetID="53" presetClass="entr" presetSubtype="16" fill="hold" grpId="0" nodeType="afterEffect">
                                  <p:stCondLst>
                                    <p:cond delay="0"/>
                                  </p:stCondLst>
                                  <p:childTnLst>
                                    <p:set>
                                      <p:cBhvr>
                                        <p:cTn id="95" dur="1" fill="hold">
                                          <p:stCondLst>
                                            <p:cond delay="0"/>
                                          </p:stCondLst>
                                        </p:cTn>
                                        <p:tgtEl>
                                          <p:spTgt spid="29"/>
                                        </p:tgtEl>
                                        <p:attrNameLst>
                                          <p:attrName>style.visibility</p:attrName>
                                        </p:attrNameLst>
                                      </p:cBhvr>
                                      <p:to>
                                        <p:strVal val="visible"/>
                                      </p:to>
                                    </p:set>
                                    <p:anim calcmode="lin" valueType="num">
                                      <p:cBhvr>
                                        <p:cTn id="96" dur="500" fill="hold"/>
                                        <p:tgtEl>
                                          <p:spTgt spid="29"/>
                                        </p:tgtEl>
                                        <p:attrNameLst>
                                          <p:attrName>ppt_w</p:attrName>
                                        </p:attrNameLst>
                                      </p:cBhvr>
                                      <p:tavLst>
                                        <p:tav tm="0">
                                          <p:val>
                                            <p:fltVal val="0"/>
                                          </p:val>
                                        </p:tav>
                                        <p:tav tm="100000">
                                          <p:val>
                                            <p:strVal val="#ppt_w"/>
                                          </p:val>
                                        </p:tav>
                                      </p:tavLst>
                                    </p:anim>
                                    <p:anim calcmode="lin" valueType="num">
                                      <p:cBhvr>
                                        <p:cTn id="97" dur="500" fill="hold"/>
                                        <p:tgtEl>
                                          <p:spTgt spid="29"/>
                                        </p:tgtEl>
                                        <p:attrNameLst>
                                          <p:attrName>ppt_h</p:attrName>
                                        </p:attrNameLst>
                                      </p:cBhvr>
                                      <p:tavLst>
                                        <p:tav tm="0">
                                          <p:val>
                                            <p:fltVal val="0"/>
                                          </p:val>
                                        </p:tav>
                                        <p:tav tm="100000">
                                          <p:val>
                                            <p:strVal val="#ppt_h"/>
                                          </p:val>
                                        </p:tav>
                                      </p:tavLst>
                                    </p:anim>
                                    <p:animEffect transition="in" filter="fade">
                                      <p:cBhvr>
                                        <p:cTn id="98" dur="500"/>
                                        <p:tgtEl>
                                          <p:spTgt spid="29"/>
                                        </p:tgtEl>
                                      </p:cBhvr>
                                    </p:animEffect>
                                  </p:childTnLst>
                                </p:cTn>
                              </p:par>
                            </p:childTnLst>
                          </p:cTn>
                        </p:par>
                        <p:par>
                          <p:cTn id="99" fill="hold">
                            <p:stCondLst>
                              <p:cond delay="7500"/>
                            </p:stCondLst>
                            <p:childTnLst>
                              <p:par>
                                <p:cTn id="100" presetID="53" presetClass="entr" presetSubtype="16"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childTnLst>
                          </p:cTn>
                        </p:par>
                        <p:par>
                          <p:cTn id="105" fill="hold">
                            <p:stCondLst>
                              <p:cond delay="8000"/>
                            </p:stCondLst>
                            <p:childTnLst>
                              <p:par>
                                <p:cTn id="106" presetID="53" presetClass="entr" presetSubtype="16"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 calcmode="lin" valueType="num">
                                      <p:cBhvr>
                                        <p:cTn id="108" dur="500" fill="hold"/>
                                        <p:tgtEl>
                                          <p:spTgt spid="31"/>
                                        </p:tgtEl>
                                        <p:attrNameLst>
                                          <p:attrName>ppt_w</p:attrName>
                                        </p:attrNameLst>
                                      </p:cBhvr>
                                      <p:tavLst>
                                        <p:tav tm="0">
                                          <p:val>
                                            <p:fltVal val="0"/>
                                          </p:val>
                                        </p:tav>
                                        <p:tav tm="100000">
                                          <p:val>
                                            <p:strVal val="#ppt_w"/>
                                          </p:val>
                                        </p:tav>
                                      </p:tavLst>
                                    </p:anim>
                                    <p:anim calcmode="lin" valueType="num">
                                      <p:cBhvr>
                                        <p:cTn id="109" dur="500" fill="hold"/>
                                        <p:tgtEl>
                                          <p:spTgt spid="31"/>
                                        </p:tgtEl>
                                        <p:attrNameLst>
                                          <p:attrName>ppt_h</p:attrName>
                                        </p:attrNameLst>
                                      </p:cBhvr>
                                      <p:tavLst>
                                        <p:tav tm="0">
                                          <p:val>
                                            <p:fltVal val="0"/>
                                          </p:val>
                                        </p:tav>
                                        <p:tav tm="100000">
                                          <p:val>
                                            <p:strVal val="#ppt_h"/>
                                          </p:val>
                                        </p:tav>
                                      </p:tavLst>
                                    </p:anim>
                                    <p:animEffect transition="in" filter="fade">
                                      <p:cBhvr>
                                        <p:cTn id="110" dur="500"/>
                                        <p:tgtEl>
                                          <p:spTgt spid="31"/>
                                        </p:tgtEl>
                                      </p:cBhvr>
                                    </p:animEffect>
                                  </p:childTnLst>
                                </p:cTn>
                              </p:par>
                            </p:childTnLst>
                          </p:cTn>
                        </p:par>
                        <p:par>
                          <p:cTn id="111" fill="hold">
                            <p:stCondLst>
                              <p:cond delay="8500"/>
                            </p:stCondLst>
                            <p:childTnLst>
                              <p:par>
                                <p:cTn id="112" presetID="53" presetClass="entr" presetSubtype="16"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 calcmode="lin" valueType="num">
                                      <p:cBhvr>
                                        <p:cTn id="114" dur="500" fill="hold"/>
                                        <p:tgtEl>
                                          <p:spTgt spid="32"/>
                                        </p:tgtEl>
                                        <p:attrNameLst>
                                          <p:attrName>ppt_w</p:attrName>
                                        </p:attrNameLst>
                                      </p:cBhvr>
                                      <p:tavLst>
                                        <p:tav tm="0">
                                          <p:val>
                                            <p:fltVal val="0"/>
                                          </p:val>
                                        </p:tav>
                                        <p:tav tm="100000">
                                          <p:val>
                                            <p:strVal val="#ppt_w"/>
                                          </p:val>
                                        </p:tav>
                                      </p:tavLst>
                                    </p:anim>
                                    <p:anim calcmode="lin" valueType="num">
                                      <p:cBhvr>
                                        <p:cTn id="115" dur="500" fill="hold"/>
                                        <p:tgtEl>
                                          <p:spTgt spid="32"/>
                                        </p:tgtEl>
                                        <p:attrNameLst>
                                          <p:attrName>ppt_h</p:attrName>
                                        </p:attrNameLst>
                                      </p:cBhvr>
                                      <p:tavLst>
                                        <p:tav tm="0">
                                          <p:val>
                                            <p:fltVal val="0"/>
                                          </p:val>
                                        </p:tav>
                                        <p:tav tm="100000">
                                          <p:val>
                                            <p:strVal val="#ppt_h"/>
                                          </p:val>
                                        </p:tav>
                                      </p:tavLst>
                                    </p:anim>
                                    <p:animEffect transition="in" filter="fade">
                                      <p:cBhvr>
                                        <p:cTn id="116" dur="500"/>
                                        <p:tgtEl>
                                          <p:spTgt spid="32"/>
                                        </p:tgtEl>
                                      </p:cBhvr>
                                    </p:animEffect>
                                  </p:childTnLst>
                                </p:cTn>
                              </p:par>
                            </p:childTnLst>
                          </p:cTn>
                        </p:par>
                        <p:par>
                          <p:cTn id="117" fill="hold">
                            <p:stCondLst>
                              <p:cond delay="9000"/>
                            </p:stCondLst>
                            <p:childTnLst>
                              <p:par>
                                <p:cTn id="118" presetID="53" presetClass="entr" presetSubtype="16" fill="hold" grpId="0" nodeType="afterEffect">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childTnLst>
                                </p:cTn>
                              </p:par>
                            </p:childTnLst>
                          </p:cTn>
                        </p:par>
                        <p:par>
                          <p:cTn id="123" fill="hold">
                            <p:stCondLst>
                              <p:cond delay="9500"/>
                            </p:stCondLst>
                            <p:childTnLst>
                              <p:par>
                                <p:cTn id="124" presetID="53" presetClass="entr" presetSubtype="16" fill="hold" grpId="0" nodeType="afterEffect">
                                  <p:stCondLst>
                                    <p:cond delay="0"/>
                                  </p:stCondLst>
                                  <p:childTnLst>
                                    <p:set>
                                      <p:cBhvr>
                                        <p:cTn id="125" dur="1" fill="hold">
                                          <p:stCondLst>
                                            <p:cond delay="0"/>
                                          </p:stCondLst>
                                        </p:cTn>
                                        <p:tgtEl>
                                          <p:spTgt spid="34"/>
                                        </p:tgtEl>
                                        <p:attrNameLst>
                                          <p:attrName>style.visibility</p:attrName>
                                        </p:attrNameLst>
                                      </p:cBhvr>
                                      <p:to>
                                        <p:strVal val="visible"/>
                                      </p:to>
                                    </p:set>
                                    <p:anim calcmode="lin" valueType="num">
                                      <p:cBhvr>
                                        <p:cTn id="126" dur="500" fill="hold"/>
                                        <p:tgtEl>
                                          <p:spTgt spid="34"/>
                                        </p:tgtEl>
                                        <p:attrNameLst>
                                          <p:attrName>ppt_w</p:attrName>
                                        </p:attrNameLst>
                                      </p:cBhvr>
                                      <p:tavLst>
                                        <p:tav tm="0">
                                          <p:val>
                                            <p:fltVal val="0"/>
                                          </p:val>
                                        </p:tav>
                                        <p:tav tm="100000">
                                          <p:val>
                                            <p:strVal val="#ppt_w"/>
                                          </p:val>
                                        </p:tav>
                                      </p:tavLst>
                                    </p:anim>
                                    <p:anim calcmode="lin" valueType="num">
                                      <p:cBhvr>
                                        <p:cTn id="127" dur="500" fill="hold"/>
                                        <p:tgtEl>
                                          <p:spTgt spid="34"/>
                                        </p:tgtEl>
                                        <p:attrNameLst>
                                          <p:attrName>ppt_h</p:attrName>
                                        </p:attrNameLst>
                                      </p:cBhvr>
                                      <p:tavLst>
                                        <p:tav tm="0">
                                          <p:val>
                                            <p:fltVal val="0"/>
                                          </p:val>
                                        </p:tav>
                                        <p:tav tm="100000">
                                          <p:val>
                                            <p:strVal val="#ppt_h"/>
                                          </p:val>
                                        </p:tav>
                                      </p:tavLst>
                                    </p:anim>
                                    <p:animEffect transition="in" filter="fade">
                                      <p:cBhvr>
                                        <p:cTn id="1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P spid="52" grpId="0" animBg="1"/>
      <p:bldP spid="22" grpId="0" animBg="1"/>
      <p:bldP spid="23" grpId="0" animBg="1"/>
      <p:bldP spid="24" grpId="0" animBg="1"/>
      <p:bldP spid="25" grpId="0" animBg="1"/>
      <p:bldP spid="27" grpId="0" animBg="1"/>
      <p:bldP spid="15" grpId="0" animBg="1"/>
      <p:bldP spid="16" grpId="0" animBg="1"/>
      <p:bldP spid="17" grpId="0" animBg="1"/>
      <p:bldP spid="18" grpId="0" animBg="1"/>
      <p:bldP spid="19" grpId="0" animBg="1"/>
      <p:bldP spid="20" grpId="0" animBg="1"/>
      <p:bldP spid="21" grpId="0" animBg="1"/>
      <p:bldP spid="28" grpId="0" animBg="1"/>
      <p:bldP spid="29" grpId="0" animBg="1"/>
      <p:bldP spid="30" grpId="0" animBg="1"/>
      <p:bldP spid="31" grpId="0" animBg="1"/>
      <p:bldP spid="32" grpId="0" animBg="1"/>
      <p:bldP spid="33" grpId="0" animBg="1"/>
      <p:bldP spid="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3" name="日期占位符 2"/>
          <p:cNvSpPr>
            <a:spLocks noGrp="1"/>
          </p:cNvSpPr>
          <p:nvPr>
            <p:ph type="dt" sz="half" idx="10"/>
          </p:nvPr>
        </p:nvSpPr>
        <p:spPr/>
        <p:txBody>
          <a:bodyPr/>
          <a:lstStyle/>
          <a:p>
            <a:fld id="{FB9CD72A-19E9-4BC3-8DE3-181C46BD3C3C}" type="datetime2">
              <a:rPr lang="zh-CN" altLang="en-US" smtClean="0"/>
              <a:t>2022年6月30日</a:t>
            </a:fld>
            <a:endParaRPr lang="zh-CN" altLang="en-US"/>
          </a:p>
        </p:txBody>
      </p:sp>
      <p:sp>
        <p:nvSpPr>
          <p:cNvPr id="6" name="Rectangle 3"/>
          <p:cNvSpPr txBox="1">
            <a:spLocks noChangeArrowheads="1"/>
          </p:cNvSpPr>
          <p:nvPr/>
        </p:nvSpPr>
        <p:spPr>
          <a:xfrm>
            <a:off x="457200" y="1219200"/>
            <a:ext cx="8229600" cy="51816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altLang="zh-CN">
                <a:ea typeface="宋体" charset="-122"/>
              </a:rPr>
              <a:t>1N4007</a:t>
            </a:r>
          </a:p>
          <a:p>
            <a:endParaRPr lang="en-US" altLang="zh-CN">
              <a:ea typeface="宋体" charset="-122"/>
            </a:endParaRPr>
          </a:p>
          <a:p>
            <a:endParaRPr lang="en-US" altLang="zh-CN">
              <a:ea typeface="宋体" charset="-122"/>
            </a:endParaRPr>
          </a:p>
          <a:p>
            <a:endParaRPr lang="en-US" altLang="zh-CN">
              <a:ea typeface="宋体" charset="-122"/>
            </a:endParaRPr>
          </a:p>
          <a:p>
            <a:endParaRPr lang="en-US" altLang="zh-CN">
              <a:ea typeface="宋体" charset="-122"/>
            </a:endParaRPr>
          </a:p>
          <a:p>
            <a:r>
              <a:rPr lang="en-US" altLang="zh-CN">
                <a:ea typeface="宋体" charset="-122"/>
              </a:rPr>
              <a:t>1N4148</a:t>
            </a:r>
            <a:endParaRPr lang="en-US" altLang="zh-CN" dirty="0">
              <a:ea typeface="宋体" charset="-122"/>
            </a:endParaRPr>
          </a:p>
        </p:txBody>
      </p:sp>
      <p:pic>
        <p:nvPicPr>
          <p:cNvPr id="7" name="Picture 4" descr="1n41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4077072"/>
            <a:ext cx="4429125" cy="2133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1n40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371600"/>
            <a:ext cx="3048000" cy="249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80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a:xfrm>
            <a:off x="457200" y="1219200"/>
            <a:ext cx="8363272" cy="51816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altLang="zh-CN" dirty="0">
                <a:ea typeface="幼圆" pitchFamily="49" charset="-122"/>
              </a:rPr>
              <a:t>9013</a:t>
            </a:r>
            <a:r>
              <a:rPr lang="zh-CN" altLang="en-US" dirty="0">
                <a:ea typeface="幼圆" pitchFamily="49" charset="-122"/>
              </a:rPr>
              <a:t>（</a:t>
            </a:r>
            <a:r>
              <a:rPr lang="en-US" altLang="zh-CN" dirty="0">
                <a:ea typeface="幼圆" pitchFamily="49" charset="-122"/>
              </a:rPr>
              <a:t>NPN</a:t>
            </a:r>
            <a:r>
              <a:rPr lang="zh-CN" altLang="en-US" dirty="0">
                <a:ea typeface="幼圆" pitchFamily="49" charset="-122"/>
              </a:rPr>
              <a:t>），</a:t>
            </a:r>
            <a:r>
              <a:rPr lang="en-US" altLang="zh-CN" dirty="0">
                <a:ea typeface="幼圆" pitchFamily="49" charset="-122"/>
              </a:rPr>
              <a:t>9012</a:t>
            </a:r>
            <a:r>
              <a:rPr lang="zh-CN" altLang="en-US" dirty="0">
                <a:ea typeface="幼圆" pitchFamily="49" charset="-122"/>
              </a:rPr>
              <a:t>（</a:t>
            </a:r>
            <a:r>
              <a:rPr lang="en-US" altLang="zh-CN" dirty="0">
                <a:ea typeface="幼圆" pitchFamily="49" charset="-122"/>
              </a:rPr>
              <a:t>PNP</a:t>
            </a:r>
            <a:r>
              <a:rPr lang="zh-CN" altLang="en-US" dirty="0">
                <a:ea typeface="幼圆" pitchFamily="49" charset="-122"/>
              </a:rPr>
              <a:t>）</a:t>
            </a:r>
          </a:p>
          <a:p>
            <a:pPr lvl="1"/>
            <a:endParaRPr lang="zh-CN" altLang="en-US" dirty="0">
              <a:ea typeface="幼圆" pitchFamily="49" charset="-122"/>
            </a:endParaRPr>
          </a:p>
          <a:p>
            <a:pPr lvl="1"/>
            <a:endParaRPr lang="zh-CN" altLang="en-US" dirty="0">
              <a:ea typeface="幼圆" pitchFamily="49" charset="-122"/>
            </a:endParaRPr>
          </a:p>
          <a:p>
            <a:pPr lvl="1"/>
            <a:endParaRPr lang="zh-CN" altLang="en-US" dirty="0">
              <a:ea typeface="幼圆" pitchFamily="49" charset="-122"/>
            </a:endParaRPr>
          </a:p>
          <a:p>
            <a:pPr lvl="1"/>
            <a:endParaRPr lang="en-US" altLang="zh-CN" dirty="0">
              <a:ea typeface="幼圆" pitchFamily="49" charset="-122"/>
            </a:endParaRPr>
          </a:p>
          <a:p>
            <a:pPr lvl="1"/>
            <a:endParaRPr lang="en-US" altLang="zh-CN" dirty="0">
              <a:ea typeface="幼圆" pitchFamily="49" charset="-122"/>
            </a:endParaRPr>
          </a:p>
          <a:p>
            <a:pPr lvl="1"/>
            <a:endParaRPr lang="zh-CN" altLang="en-US" dirty="0">
              <a:ea typeface="幼圆" pitchFamily="49" charset="-122"/>
            </a:endParaRPr>
          </a:p>
          <a:p>
            <a:r>
              <a:rPr lang="en-US" altLang="zh-CN" dirty="0">
                <a:ea typeface="幼圆" pitchFamily="49" charset="-122"/>
              </a:rPr>
              <a:t>TIP41C</a:t>
            </a:r>
            <a:r>
              <a:rPr lang="zh-CN" altLang="en-US" dirty="0">
                <a:ea typeface="幼圆" pitchFamily="49" charset="-122"/>
              </a:rPr>
              <a:t>（</a:t>
            </a:r>
            <a:r>
              <a:rPr lang="en-US" altLang="zh-CN" dirty="0">
                <a:ea typeface="幼圆" pitchFamily="49" charset="-122"/>
              </a:rPr>
              <a:t>NPN</a:t>
            </a:r>
            <a:r>
              <a:rPr lang="zh-CN" altLang="en-US" dirty="0">
                <a:ea typeface="幼圆" pitchFamily="49" charset="-122"/>
              </a:rPr>
              <a:t>），</a:t>
            </a:r>
            <a:r>
              <a:rPr lang="en-US" altLang="zh-CN" dirty="0">
                <a:ea typeface="幼圆" pitchFamily="49" charset="-122"/>
              </a:rPr>
              <a:t>TIP42C</a:t>
            </a:r>
            <a:r>
              <a:rPr lang="zh-CN" altLang="en-US" dirty="0">
                <a:ea typeface="幼圆" pitchFamily="49" charset="-122"/>
              </a:rPr>
              <a:t>（</a:t>
            </a:r>
            <a:r>
              <a:rPr lang="en-US" altLang="zh-CN" dirty="0">
                <a:ea typeface="幼圆" pitchFamily="49" charset="-122"/>
              </a:rPr>
              <a:t>PNP</a:t>
            </a:r>
            <a:r>
              <a:rPr lang="zh-CN" altLang="en-US" dirty="0">
                <a:ea typeface="幼圆" pitchFamily="49" charset="-122"/>
              </a:rPr>
              <a:t>）</a:t>
            </a:r>
          </a:p>
        </p:txBody>
      </p:sp>
      <p:sp>
        <p:nvSpPr>
          <p:cNvPr id="5"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3" name="日期占位符 2"/>
          <p:cNvSpPr>
            <a:spLocks noGrp="1"/>
          </p:cNvSpPr>
          <p:nvPr>
            <p:ph type="dt" sz="half" idx="10"/>
          </p:nvPr>
        </p:nvSpPr>
        <p:spPr/>
        <p:txBody>
          <a:bodyPr/>
          <a:lstStyle/>
          <a:p>
            <a:fld id="{FB9CD72A-19E9-4BC3-8DE3-181C46BD3C3C}" type="datetime2">
              <a:rPr lang="zh-CN" altLang="en-US" smtClean="0"/>
              <a:t>2022年6月30日</a:t>
            </a:fld>
            <a:endParaRPr lang="zh-CN" altLang="en-US"/>
          </a:p>
        </p:txBody>
      </p:sp>
      <p:pic>
        <p:nvPicPr>
          <p:cNvPr id="10" name="Picture 4" descr="9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752600"/>
            <a:ext cx="2581275" cy="21336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tip41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3762" y="3910458"/>
            <a:ext cx="2514600" cy="232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714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hlinkClick r:id="" action="ppaction://noaction"/>
              </a:rPr>
              <a:t>元器件识别与选用</a:t>
            </a:r>
            <a:endParaRPr lang="zh-CN" altLang="en-US" dirty="0"/>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2" name="圆角矩形 1"/>
          <p:cNvSpPr/>
          <p:nvPr/>
        </p:nvSpPr>
        <p:spPr>
          <a:xfrm>
            <a:off x="3779912" y="1484784"/>
            <a:ext cx="1512168" cy="92765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3200" dirty="0"/>
              <a:t>接插件</a:t>
            </a:r>
          </a:p>
        </p:txBody>
      </p:sp>
      <p:sp>
        <p:nvSpPr>
          <p:cNvPr id="49" name="圆角矩形 48"/>
          <p:cNvSpPr/>
          <p:nvPr/>
        </p:nvSpPr>
        <p:spPr>
          <a:xfrm>
            <a:off x="6228184" y="2230586"/>
            <a:ext cx="1512168" cy="9276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dirty="0"/>
              <a:t>开关</a:t>
            </a:r>
          </a:p>
        </p:txBody>
      </p:sp>
      <p:sp>
        <p:nvSpPr>
          <p:cNvPr id="50" name="圆角矩形 49"/>
          <p:cNvSpPr/>
          <p:nvPr/>
        </p:nvSpPr>
        <p:spPr>
          <a:xfrm>
            <a:off x="4860032" y="3437450"/>
            <a:ext cx="1512168" cy="92765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3200" dirty="0"/>
              <a:t>继电器</a:t>
            </a:r>
          </a:p>
        </p:txBody>
      </p:sp>
      <p:sp>
        <p:nvSpPr>
          <p:cNvPr id="51" name="圆角矩形 50"/>
          <p:cNvSpPr/>
          <p:nvPr/>
        </p:nvSpPr>
        <p:spPr>
          <a:xfrm>
            <a:off x="6876256" y="4365104"/>
            <a:ext cx="1800200" cy="92765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a:t>散热器</a:t>
            </a:r>
          </a:p>
        </p:txBody>
      </p:sp>
      <p:sp>
        <p:nvSpPr>
          <p:cNvPr id="52" name="圆角矩形 51"/>
          <p:cNvSpPr/>
          <p:nvPr/>
        </p:nvSpPr>
        <p:spPr>
          <a:xfrm>
            <a:off x="3131840" y="5157192"/>
            <a:ext cx="1908212" cy="92765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3200" dirty="0"/>
              <a:t>紧固件</a:t>
            </a:r>
          </a:p>
        </p:txBody>
      </p:sp>
      <p:grpSp>
        <p:nvGrpSpPr>
          <p:cNvPr id="22" name="Group 43"/>
          <p:cNvGrpSpPr>
            <a:grpSpLocks/>
          </p:cNvGrpSpPr>
          <p:nvPr/>
        </p:nvGrpSpPr>
        <p:grpSpPr bwMode="auto">
          <a:xfrm>
            <a:off x="755576" y="2286000"/>
            <a:ext cx="2160587" cy="2160588"/>
            <a:chOff x="3923" y="1344"/>
            <a:chExt cx="1361" cy="1361"/>
          </a:xfrm>
        </p:grpSpPr>
        <p:sp>
          <p:nvSpPr>
            <p:cNvPr id="23"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4"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5"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6"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7" name="Oval 9"/>
            <p:cNvSpPr>
              <a:spLocks noChangeArrowheads="1"/>
            </p:cNvSpPr>
            <p:nvPr/>
          </p:nvSpPr>
          <p:spPr bwMode="gray">
            <a:xfrm>
              <a:off x="4076" y="1492"/>
              <a:ext cx="1065" cy="1065"/>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28" name="Group 30"/>
            <p:cNvGrpSpPr>
              <a:grpSpLocks/>
            </p:cNvGrpSpPr>
            <p:nvPr/>
          </p:nvGrpSpPr>
          <p:grpSpPr bwMode="auto">
            <a:xfrm>
              <a:off x="4095" y="1504"/>
              <a:ext cx="1031" cy="1031"/>
              <a:chOff x="4166" y="1706"/>
              <a:chExt cx="1252" cy="1252"/>
            </a:xfrm>
          </p:grpSpPr>
          <p:sp>
            <p:nvSpPr>
              <p:cNvPr id="30"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1"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2"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3"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29" name="Text Box 40"/>
            <p:cNvSpPr txBox="1">
              <a:spLocks noChangeArrowheads="1"/>
            </p:cNvSpPr>
            <p:nvPr/>
          </p:nvSpPr>
          <p:spPr bwMode="gray">
            <a:xfrm>
              <a:off x="4168" y="1873"/>
              <a:ext cx="89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i="1" dirty="0">
                  <a:solidFill>
                    <a:srgbClr val="003A47"/>
                  </a:solidFill>
                  <a:ea typeface="黑体" pitchFamily="2" charset="-122"/>
                </a:rPr>
                <a:t>机械电气</a:t>
              </a:r>
              <a:endParaRPr lang="en-US" altLang="zh-CN" sz="2400" i="1" dirty="0">
                <a:solidFill>
                  <a:srgbClr val="003A47"/>
                </a:solidFill>
                <a:ea typeface="黑体" pitchFamily="2" charset="-122"/>
              </a:endParaRPr>
            </a:p>
            <a:p>
              <a:pPr algn="ctr" eaLnBrk="0" hangingPunct="0"/>
              <a:r>
                <a:rPr lang="zh-CN" altLang="en-US" sz="2400" i="1" dirty="0">
                  <a:solidFill>
                    <a:srgbClr val="003A47"/>
                  </a:solidFill>
                  <a:ea typeface="黑体" pitchFamily="2" charset="-122"/>
                </a:rPr>
                <a:t>零部件</a:t>
              </a:r>
            </a:p>
          </p:txBody>
        </p:sp>
      </p:grpSp>
      <p:sp>
        <p:nvSpPr>
          <p:cNvPr id="34" name="右箭头 33"/>
          <p:cNvSpPr/>
          <p:nvPr/>
        </p:nvSpPr>
        <p:spPr>
          <a:xfrm rot="19777329">
            <a:off x="2987824" y="1948611"/>
            <a:ext cx="57606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35" name="右箭头 34"/>
          <p:cNvSpPr/>
          <p:nvPr/>
        </p:nvSpPr>
        <p:spPr>
          <a:xfrm rot="21258608">
            <a:off x="3147450" y="2720558"/>
            <a:ext cx="2601908"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36" name="右箭头 35"/>
          <p:cNvSpPr/>
          <p:nvPr/>
        </p:nvSpPr>
        <p:spPr>
          <a:xfrm rot="330723">
            <a:off x="3155143" y="3470441"/>
            <a:ext cx="1359710"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37" name="右箭头 36"/>
          <p:cNvSpPr/>
          <p:nvPr/>
        </p:nvSpPr>
        <p:spPr>
          <a:xfrm rot="2635558">
            <a:off x="2258974" y="4562750"/>
            <a:ext cx="946141"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
        <p:nvSpPr>
          <p:cNvPr id="38" name="右箭头 37"/>
          <p:cNvSpPr/>
          <p:nvPr/>
        </p:nvSpPr>
        <p:spPr>
          <a:xfrm rot="938916">
            <a:off x="2924772" y="4393400"/>
            <a:ext cx="3220374" cy="505660"/>
          </a:xfrm>
          <a:prstGeom prst="rightArrow">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02025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9" grpId="0" animBg="1"/>
      <p:bldP spid="50" grpId="0" animBg="1"/>
      <p:bldP spid="51" grpId="0" animBg="1"/>
      <p:bldP spid="52" grpId="0" animBg="1"/>
      <p:bldP spid="34" grpId="0" animBg="1"/>
      <p:bldP spid="35" grpId="0" animBg="1"/>
      <p:bldP spid="36" grpId="0" animBg="1"/>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本课程所用到的关键元器件</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mc:AlternateContent xmlns:mc="http://schemas.openxmlformats.org/markup-compatibility/2006" xmlns:a14="http://schemas.microsoft.com/office/drawing/2010/main">
        <mc:Choice Requires="a14">
          <p:sp>
            <p:nvSpPr>
              <p:cNvPr id="40" name="Rectangle 5">
                <a:extLst>
                  <a:ext uri="{FF2B5EF4-FFF2-40B4-BE49-F238E27FC236}">
                    <a16:creationId xmlns:a16="http://schemas.microsoft.com/office/drawing/2014/main" id="{5A21FE11-AA31-4B24-8990-B2878D7A3F23}"/>
                  </a:ext>
                </a:extLst>
              </p:cNvPr>
              <p:cNvSpPr>
                <a:spLocks noChangeArrowheads="1"/>
              </p:cNvSpPr>
              <p:nvPr/>
            </p:nvSpPr>
            <p:spPr bwMode="auto">
              <a:xfrm>
                <a:off x="683568" y="3982754"/>
                <a:ext cx="7935142" cy="110243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en-US" altLang="zh-CN" sz="2400" dirty="0">
                    <a:latin typeface="+mn-ea"/>
                  </a:rPr>
                  <a:t>B</a:t>
                </a:r>
                <a:r>
                  <a:rPr lang="zh-CN" altLang="en-US" sz="2400" dirty="0">
                    <a:latin typeface="+mn-ea"/>
                  </a:rPr>
                  <a:t>值的定义：</a:t>
                </a:r>
                <a:endParaRPr lang="en-US" altLang="zh-CN" sz="2400" dirty="0">
                  <a:latin typeface="+mn-ea"/>
                </a:endParaRPr>
              </a:p>
              <a:p>
                <a:pPr algn="ctr">
                  <a:spcBef>
                    <a:spcPct val="20000"/>
                  </a:spcBef>
                  <a:buClr>
                    <a:schemeClr val="tx2"/>
                  </a:buClr>
                  <a:buSzPct val="115000"/>
                </a:pPr>
                <a14:m>
                  <m:oMath xmlns:m="http://schemas.openxmlformats.org/officeDocument/2006/math">
                    <m:r>
                      <a:rPr lang="en-US" altLang="zh-CN" sz="2400" b="0" i="1" smtClean="0">
                        <a:latin typeface="Cambria Math" panose="02040503050406030204" pitchFamily="18" charset="0"/>
                      </a:rPr>
                      <m:t>𝐵</m:t>
                    </m:r>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1</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𝑇</m:t>
                            </m:r>
                          </m:e>
                          <m:sub>
                            <m:r>
                              <a:rPr lang="en-US" altLang="zh-CN" sz="2400" b="0" i="1" smtClean="0">
                                <a:latin typeface="Cambria Math" panose="02040503050406030204" pitchFamily="18" charset="0"/>
                                <a:ea typeface="Cambria Math" panose="02040503050406030204" pitchFamily="18" charset="0"/>
                              </a:rPr>
                              <m:t>2</m:t>
                            </m:r>
                          </m:sub>
                        </m:sSub>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1</m:t>
                            </m:r>
                          </m:sub>
                        </m:sSub>
                      </m:den>
                    </m:f>
                    <m:r>
                      <a:rPr lang="en-US" altLang="zh-CN" sz="2400" b="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𝑙𝑛</m:t>
                    </m:r>
                    <m:f>
                      <m:fPr>
                        <m:ctrlPr>
                          <a:rPr lang="en-US" altLang="zh-CN" sz="2400" b="0" i="1" smtClean="0">
                            <a:latin typeface="Cambria Math" panose="02040503050406030204" pitchFamily="18" charset="0"/>
                            <a:ea typeface="Cambria Math" panose="02040503050406030204" pitchFamily="18" charset="0"/>
                          </a:rPr>
                        </m:ctrlPr>
                      </m:fPr>
                      <m:num>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𝑅</m:t>
                            </m:r>
                          </m:e>
                          <m:sub>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𝑇</m:t>
                                </m:r>
                              </m:e>
                              <m:sub>
                                <m:r>
                                  <a:rPr lang="en-US" altLang="zh-CN" sz="2400" b="0" i="1" smtClean="0">
                                    <a:latin typeface="Cambria Math" panose="02040503050406030204" pitchFamily="18" charset="0"/>
                                    <a:ea typeface="Cambria Math" panose="02040503050406030204" pitchFamily="18" charset="0"/>
                                  </a:rPr>
                                  <m:t>1</m:t>
                                </m:r>
                              </m:sub>
                            </m:sSub>
                          </m:sub>
                        </m:sSub>
                      </m:num>
                      <m:den>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𝑅</m:t>
                            </m:r>
                          </m:e>
                          <m:sub>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𝑇</m:t>
                                </m:r>
                              </m:e>
                              <m:sub>
                                <m:r>
                                  <a:rPr lang="en-US" altLang="zh-CN" sz="2400" b="0" i="1" smtClean="0">
                                    <a:latin typeface="Cambria Math" panose="02040503050406030204" pitchFamily="18" charset="0"/>
                                    <a:ea typeface="Cambria Math" panose="02040503050406030204" pitchFamily="18" charset="0"/>
                                  </a:rPr>
                                  <m:t>2</m:t>
                                </m:r>
                              </m:sub>
                            </m:sSub>
                          </m:sub>
                        </m:sSub>
                      </m:den>
                    </m:f>
                  </m:oMath>
                </a14:m>
                <a:r>
                  <a:rPr lang="en-US" altLang="zh-CN" sz="2400" b="0" dirty="0">
                    <a:latin typeface="+mn-ea"/>
                    <a:ea typeface="Cambria Math" panose="02040503050406030204" pitchFamily="18" charset="0"/>
                  </a:rPr>
                  <a:t>	（K）</a:t>
                </a:r>
              </a:p>
              <a:p>
                <a:pPr>
                  <a:spcBef>
                    <a:spcPct val="20000"/>
                  </a:spcBef>
                  <a:buClr>
                    <a:schemeClr val="tx2"/>
                  </a:buClr>
                  <a:buSzPct val="115000"/>
                </a:pPr>
                <a:r>
                  <a:rPr lang="zh-CN" altLang="en-US" sz="2400" dirty="0">
                    <a:latin typeface="+mn-ea"/>
                  </a:rPr>
                  <a:t>其中：</a:t>
                </a:r>
                <a:r>
                  <a:rPr lang="en-US" altLang="zh-CN" sz="2400" dirty="0">
                    <a:ea typeface="Cambria Math" panose="02040503050406030204" pitchFamily="18" charset="0"/>
                  </a:rPr>
                  <a:t> </a:t>
                </a: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2</m:t>
                        </m:r>
                      </m:sub>
                    </m:sSub>
                  </m:oMath>
                </a14:m>
                <a:r>
                  <a:rPr lang="zh-CN" altLang="en-US" sz="2400" dirty="0">
                    <a:latin typeface="+mn-ea"/>
                  </a:rPr>
                  <a:t>是当前温度，</a:t>
                </a:r>
                <a:r>
                  <a:rPr lang="en-US" altLang="zh-CN" sz="2400" dirty="0">
                    <a:ea typeface="Cambria Math" panose="02040503050406030204" pitchFamily="18" charset="0"/>
                  </a:rPr>
                  <a:t> </a:t>
                </a: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b="0" i="1" smtClean="0">
                            <a:latin typeface="Cambria Math" panose="02040503050406030204" pitchFamily="18" charset="0"/>
                            <a:ea typeface="Cambria Math" panose="02040503050406030204" pitchFamily="18" charset="0"/>
                          </a:rPr>
                          <m:t>1</m:t>
                        </m:r>
                      </m:sub>
                    </m:sSub>
                  </m:oMath>
                </a14:m>
                <a:r>
                  <a:rPr lang="zh-CN" altLang="en-US" sz="2400" dirty="0">
                    <a:latin typeface="+mn-ea"/>
                  </a:rPr>
                  <a:t>是基准温度，单位</a:t>
                </a:r>
                <a:r>
                  <a:rPr lang="en-US" altLang="zh-CN" sz="2400" dirty="0" err="1">
                    <a:latin typeface="+mn-ea"/>
                  </a:rPr>
                  <a:t>K（Kelvin</a:t>
                </a:r>
                <a:r>
                  <a:rPr lang="en-US" altLang="zh-CN" sz="2400" dirty="0">
                    <a:latin typeface="+mn-ea"/>
                  </a:rPr>
                  <a:t>）</a:t>
                </a:r>
              </a:p>
              <a:p>
                <a:pPr>
                  <a:spcBef>
                    <a:spcPct val="20000"/>
                  </a:spcBef>
                  <a:buClr>
                    <a:schemeClr val="tx2"/>
                  </a:buClr>
                  <a:buSzPct val="115000"/>
                </a:pP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𝑅</m:t>
                        </m:r>
                      </m:e>
                      <m:sub>
                        <m:r>
                          <a:rPr lang="en-US" altLang="zh-CN" sz="2400" b="0" i="1" smtClean="0">
                            <a:latin typeface="Cambria Math" panose="02040503050406030204" pitchFamily="18" charset="0"/>
                            <a:ea typeface="Cambria Math" panose="02040503050406030204" pitchFamily="18" charset="0"/>
                          </a:rPr>
                          <m:t>𝑇</m:t>
                        </m:r>
                        <m:r>
                          <a:rPr lang="en-US" altLang="zh-CN" sz="2400" b="0" i="1" smtClean="0">
                            <a:latin typeface="Cambria Math" panose="02040503050406030204" pitchFamily="18" charset="0"/>
                            <a:ea typeface="Cambria Math" panose="02040503050406030204" pitchFamily="18" charset="0"/>
                          </a:rPr>
                          <m:t>1</m:t>
                        </m:r>
                      </m:sub>
                    </m:sSub>
                  </m:oMath>
                </a14:m>
                <a:r>
                  <a:rPr lang="zh-CN" altLang="en-US" sz="2400" dirty="0">
                    <a:latin typeface="+mn-ea"/>
                  </a:rPr>
                  <a:t>是基准温度下的电阻值，</a:t>
                </a:r>
                <a:r>
                  <a:rPr lang="en-US" altLang="zh-CN" sz="2400" dirty="0">
                    <a:ea typeface="Cambria Math" panose="02040503050406030204" pitchFamily="18" charset="0"/>
                  </a:rPr>
                  <a:t> </a:t>
                </a: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m:rPr>
                            <m:sty m:val="p"/>
                          </m:rPr>
                          <a:rPr lang="en-US" altLang="zh-CN" sz="2400" i="1" smtClean="0">
                            <a:latin typeface="Cambria Math" panose="02040503050406030204" pitchFamily="18" charset="0"/>
                            <a:ea typeface="Cambria Math" panose="02040503050406030204" pitchFamily="18" charset="0"/>
                          </a:rPr>
                          <m:t>R</m:t>
                        </m:r>
                      </m:e>
                      <m:sub>
                        <m:r>
                          <a:rPr lang="en-US" altLang="zh-CN" sz="2400" b="0" i="1" smtClean="0">
                            <a:latin typeface="Cambria Math" panose="02040503050406030204" pitchFamily="18" charset="0"/>
                            <a:ea typeface="Cambria Math" panose="02040503050406030204" pitchFamily="18" charset="0"/>
                          </a:rPr>
                          <m:t>𝑇</m:t>
                        </m:r>
                        <m:r>
                          <a:rPr lang="en-US" altLang="zh-CN" sz="2400" b="0" i="1" smtClean="0">
                            <a:latin typeface="Cambria Math" panose="02040503050406030204" pitchFamily="18" charset="0"/>
                            <a:ea typeface="Cambria Math" panose="02040503050406030204" pitchFamily="18" charset="0"/>
                          </a:rPr>
                          <m:t>2</m:t>
                        </m:r>
                      </m:sub>
                    </m:sSub>
                  </m:oMath>
                </a14:m>
                <a:r>
                  <a:rPr lang="zh-CN" altLang="en-US" sz="2400" dirty="0">
                    <a:latin typeface="+mn-ea"/>
                  </a:rPr>
                  <a:t>是当前温度下的电阻值。 </a:t>
                </a:r>
              </a:p>
            </p:txBody>
          </p:sp>
        </mc:Choice>
        <mc:Fallback xmlns="">
          <p:sp>
            <p:nvSpPr>
              <p:cNvPr id="40" name="Rectangle 5">
                <a:extLst>
                  <a:ext uri="{FF2B5EF4-FFF2-40B4-BE49-F238E27FC236}">
                    <a16:creationId xmlns:a16="http://schemas.microsoft.com/office/drawing/2014/main" id="{5A21FE11-AA31-4B24-8990-B2878D7A3F23}"/>
                  </a:ext>
                </a:extLst>
              </p:cNvPr>
              <p:cNvSpPr>
                <a:spLocks noRot="1" noChangeAspect="1" noMove="1" noResize="1" noEditPoints="1" noAdjustHandles="1" noChangeArrowheads="1" noChangeShapeType="1" noTextEdit="1"/>
              </p:cNvSpPr>
              <p:nvPr/>
            </p:nvSpPr>
            <p:spPr bwMode="auto">
              <a:xfrm>
                <a:off x="683568" y="3982754"/>
                <a:ext cx="7935142" cy="1102431"/>
              </a:xfrm>
              <a:prstGeom prst="rect">
                <a:avLst/>
              </a:prstGeom>
              <a:blipFill>
                <a:blip r:embed="rId3"/>
                <a:stretch>
                  <a:fillRect l="-1306" t="-4972" r="-998" b="-10000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1" name="Rectangle 5">
            <a:extLst>
              <a:ext uri="{FF2B5EF4-FFF2-40B4-BE49-F238E27FC236}">
                <a16:creationId xmlns:a16="http://schemas.microsoft.com/office/drawing/2014/main" id="{02AB01A8-8841-4D9B-9182-E481B6D9D446}"/>
              </a:ext>
            </a:extLst>
          </p:cNvPr>
          <p:cNvSpPr>
            <a:spLocks noChangeArrowheads="1"/>
          </p:cNvSpPr>
          <p:nvPr/>
        </p:nvSpPr>
        <p:spPr bwMode="auto">
          <a:xfrm>
            <a:off x="323528" y="1165144"/>
            <a:ext cx="5112568"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tx2"/>
              </a:buClr>
              <a:buSzPct val="115000"/>
            </a:pPr>
            <a:r>
              <a:rPr lang="en-US" altLang="zh-CN" sz="2400" dirty="0">
                <a:latin typeface="+mn-ea"/>
              </a:rPr>
              <a:t>NTC </a:t>
            </a:r>
            <a:r>
              <a:rPr lang="zh-CN" altLang="en-US" sz="2400" dirty="0">
                <a:latin typeface="+mn-ea"/>
              </a:rPr>
              <a:t>负温度系数热敏电阻</a:t>
            </a:r>
          </a:p>
        </p:txBody>
      </p:sp>
      <p:pic>
        <p:nvPicPr>
          <p:cNvPr id="5" name="图片 4">
            <a:extLst>
              <a:ext uri="{FF2B5EF4-FFF2-40B4-BE49-F238E27FC236}">
                <a16:creationId xmlns:a16="http://schemas.microsoft.com/office/drawing/2014/main" id="{C874A9CE-D556-41A7-A006-CAF7D2CC1B9E}"/>
              </a:ext>
            </a:extLst>
          </p:cNvPr>
          <p:cNvPicPr>
            <a:picLocks noChangeAspect="1"/>
          </p:cNvPicPr>
          <p:nvPr/>
        </p:nvPicPr>
        <p:blipFill>
          <a:blip r:embed="rId4"/>
          <a:stretch>
            <a:fillRect/>
          </a:stretch>
        </p:blipFill>
        <p:spPr>
          <a:xfrm>
            <a:off x="5713585" y="1314450"/>
            <a:ext cx="2905125" cy="2114550"/>
          </a:xfrm>
          <a:prstGeom prst="rect">
            <a:avLst/>
          </a:prstGeom>
        </p:spPr>
      </p:pic>
      <p:sp>
        <p:nvSpPr>
          <p:cNvPr id="42" name="Rectangle 5">
            <a:extLst>
              <a:ext uri="{FF2B5EF4-FFF2-40B4-BE49-F238E27FC236}">
                <a16:creationId xmlns:a16="http://schemas.microsoft.com/office/drawing/2014/main" id="{34F1464C-7F6D-4B8D-8BEA-3F316B7AB9B7}"/>
              </a:ext>
            </a:extLst>
          </p:cNvPr>
          <p:cNvSpPr>
            <a:spLocks noChangeArrowheads="1"/>
          </p:cNvSpPr>
          <p:nvPr/>
        </p:nvSpPr>
        <p:spPr bwMode="auto">
          <a:xfrm>
            <a:off x="683568" y="1850494"/>
            <a:ext cx="4392488"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zh-CN" altLang="en-US" sz="2400" dirty="0">
                <a:latin typeface="+mn-ea"/>
              </a:rPr>
              <a:t>电阻与温度的关系： </a:t>
            </a:r>
          </a:p>
        </p:txBody>
      </p:sp>
    </p:spTree>
    <p:extLst>
      <p:ext uri="{BB962C8B-B14F-4D97-AF65-F5344CB8AC3E}">
        <p14:creationId xmlns:p14="http://schemas.microsoft.com/office/powerpoint/2010/main" val="42259797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本课程所用到的关键元器件</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mc:AlternateContent xmlns:mc="http://schemas.openxmlformats.org/markup-compatibility/2006" xmlns:a14="http://schemas.microsoft.com/office/drawing/2010/main">
        <mc:Choice Requires="a14">
          <p:sp>
            <p:nvSpPr>
              <p:cNvPr id="40" name="Rectangle 5">
                <a:extLst>
                  <a:ext uri="{FF2B5EF4-FFF2-40B4-BE49-F238E27FC236}">
                    <a16:creationId xmlns:a16="http://schemas.microsoft.com/office/drawing/2014/main" id="{5A21FE11-AA31-4B24-8990-B2878D7A3F23}"/>
                  </a:ext>
                </a:extLst>
              </p:cNvPr>
              <p:cNvSpPr>
                <a:spLocks noChangeArrowheads="1"/>
              </p:cNvSpPr>
              <p:nvPr/>
            </p:nvSpPr>
            <p:spPr bwMode="auto">
              <a:xfrm>
                <a:off x="683568" y="2535987"/>
                <a:ext cx="7935142" cy="346230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zh-CN" altLang="en-US" sz="2400" dirty="0">
                    <a:latin typeface="+mn-ea"/>
                  </a:rPr>
                  <a:t>根据</a:t>
                </a:r>
                <a:r>
                  <a:rPr lang="en-US" altLang="zh-CN" sz="2400" dirty="0">
                    <a:latin typeface="+mn-ea"/>
                  </a:rPr>
                  <a:t>B</a:t>
                </a:r>
                <a:r>
                  <a:rPr lang="zh-CN" altLang="en-US" sz="2400" dirty="0">
                    <a:latin typeface="+mn-ea"/>
                  </a:rPr>
                  <a:t>值的定义，有：</a:t>
                </a:r>
                <a:endParaRPr lang="en-US" altLang="zh-CN" sz="2400" dirty="0">
                  <a:latin typeface="+mn-ea"/>
                </a:endParaRPr>
              </a:p>
              <a:p>
                <a:pPr>
                  <a:spcBef>
                    <a:spcPct val="20000"/>
                  </a:spcBef>
                  <a:buClr>
                    <a:schemeClr val="tx2"/>
                  </a:buClr>
                  <a:buSzPct val="115000"/>
                </a:pPr>
                <a14:m>
                  <m:oMathPara xmlns:m="http://schemas.openxmlformats.org/officeDocument/2006/math">
                    <m:oMathParaPr>
                      <m:jc m:val="centerGroup"/>
                    </m:oMathParaPr>
                    <m:oMath xmlns:m="http://schemas.openxmlformats.org/officeDocument/2006/math">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m:rPr>
                                  <m:sty m:val="p"/>
                                </m:rPr>
                                <a:rPr lang="en-US" altLang="zh-CN" sz="2400" i="1">
                                  <a:latin typeface="Cambria Math" panose="02040503050406030204" pitchFamily="18" charset="0"/>
                                </a:rPr>
                                <m:t>T</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1</m:t>
                              </m:r>
                            </m:sub>
                          </m:sSub>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2</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𝑇</m:t>
                              </m:r>
                            </m:e>
                            <m:sub>
                              <m:r>
                                <a:rPr lang="en-US" altLang="zh-CN" sz="2400" b="0" i="1" smtClean="0">
                                  <a:latin typeface="Cambria Math" panose="02040503050406030204" pitchFamily="18" charset="0"/>
                                  <a:ea typeface="Cambria Math" panose="02040503050406030204" pitchFamily="18" charset="0"/>
                                </a:rPr>
                                <m:t>1</m:t>
                              </m:r>
                            </m:sub>
                          </m:sSub>
                        </m:den>
                      </m:f>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i="1">
                              <a:latin typeface="Cambria Math" panose="02040503050406030204" pitchFamily="18" charset="0"/>
                              <a:ea typeface="Cambria Math" panose="02040503050406030204" pitchFamily="18" charset="0"/>
                            </a:rPr>
                            <m:t>𝑙𝑛</m:t>
                          </m:r>
                          <m:f>
                            <m:fPr>
                              <m:ctrlPr>
                                <a:rPr lang="en-US" altLang="zh-CN" sz="2400" i="1">
                                  <a:latin typeface="Cambria Math" panose="02040503050406030204" pitchFamily="18" charset="0"/>
                                  <a:ea typeface="Cambria Math" panose="02040503050406030204" pitchFamily="18" charset="0"/>
                                </a:rPr>
                              </m:ctrlPr>
                            </m:fPr>
                            <m:num>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1</m:t>
                                      </m:r>
                                    </m:sub>
                                  </m:sSub>
                                </m:sub>
                              </m:sSub>
                            </m:num>
                            <m:den>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2</m:t>
                                      </m:r>
                                    </m:sub>
                                  </m:sSub>
                                </m:sub>
                              </m:sSub>
                            </m:den>
                          </m:f>
                        </m:num>
                        <m:den>
                          <m:r>
                            <m:rPr>
                              <m:sty m:val="p"/>
                            </m:rPr>
                            <a:rPr lang="en-US" altLang="zh-CN" sz="2400" i="1">
                              <a:latin typeface="Cambria Math" panose="02040503050406030204" pitchFamily="18" charset="0"/>
                            </a:rPr>
                            <m:t>B</m:t>
                          </m:r>
                        </m:den>
                      </m:f>
                    </m:oMath>
                  </m:oMathPara>
                </a14:m>
                <a:endParaRPr lang="en-US" altLang="zh-CN" sz="2400" b="0" dirty="0">
                  <a:latin typeface="+mn-ea"/>
                  <a:ea typeface="Cambria Math" panose="02040503050406030204" pitchFamily="18" charset="0"/>
                </a:endParaRPr>
              </a:p>
              <a:p>
                <a:pPr>
                  <a:spcBef>
                    <a:spcPct val="20000"/>
                  </a:spcBef>
                  <a:buClr>
                    <a:schemeClr val="tx2"/>
                  </a:buClr>
                  <a:buSzPct val="115000"/>
                </a:pPr>
                <a:r>
                  <a:rPr lang="zh-CN" altLang="en-US" sz="2400" dirty="0">
                    <a:latin typeface="+mn-ea"/>
                  </a:rPr>
                  <a:t>其中：</a:t>
                </a:r>
                <a:r>
                  <a:rPr lang="en-US" altLang="zh-CN" sz="2400" dirty="0">
                    <a:ea typeface="Cambria Math" panose="02040503050406030204" pitchFamily="18" charset="0"/>
                  </a:rPr>
                  <a:t> </a:t>
                </a: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r>
                          <a:rPr lang="en-US" altLang="zh-CN" sz="2400" i="1">
                            <a:latin typeface="Cambria Math" panose="02040503050406030204" pitchFamily="18" charset="0"/>
                            <a:ea typeface="Cambria Math" panose="02040503050406030204" pitchFamily="18" charset="0"/>
                          </a:rPr>
                          <m:t>𝑇</m:t>
                        </m:r>
                        <m:r>
                          <a:rPr lang="en-US" altLang="zh-CN" sz="2400" i="1">
                            <a:latin typeface="Cambria Math" panose="02040503050406030204" pitchFamily="18" charset="0"/>
                            <a:ea typeface="Cambria Math" panose="02040503050406030204" pitchFamily="18" charset="0"/>
                          </a:rPr>
                          <m:t>1</m:t>
                        </m:r>
                      </m:sub>
                    </m:sSub>
                  </m:oMath>
                </a14:m>
                <a:r>
                  <a:rPr lang="zh-CN" altLang="en-US" sz="2400" dirty="0">
                    <a:latin typeface="+mn-ea"/>
                  </a:rPr>
                  <a:t>是基准温度下的电阻值，这里是</a:t>
                </a:r>
                <a:r>
                  <a:rPr lang="en-US" altLang="zh-CN" sz="2400" dirty="0">
                    <a:latin typeface="+mn-ea"/>
                  </a:rPr>
                  <a:t>10k</a:t>
                </a:r>
                <a:r>
                  <a:rPr lang="el-GR" altLang="zh-CN" sz="2400" dirty="0">
                    <a:latin typeface="+mn-ea"/>
                  </a:rPr>
                  <a:t>Ω</a:t>
                </a:r>
                <a:r>
                  <a:rPr lang="zh-CN" altLang="en-US" sz="2400" dirty="0">
                    <a:latin typeface="+mn-ea"/>
                  </a:rPr>
                  <a:t>，</a:t>
                </a:r>
                <a:r>
                  <a:rPr lang="en-US" altLang="zh-CN" sz="2400" dirty="0">
                    <a:ea typeface="Cambria Math" panose="02040503050406030204" pitchFamily="18" charset="0"/>
                  </a:rPr>
                  <a:t> </a:t>
                </a:r>
                <a14:m>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r>
                          <a:rPr lang="en-US" altLang="zh-CN" sz="2400" i="1">
                            <a:latin typeface="Cambria Math" panose="02040503050406030204" pitchFamily="18" charset="0"/>
                            <a:ea typeface="Cambria Math" panose="02040503050406030204" pitchFamily="18" charset="0"/>
                          </a:rPr>
                          <m:t>𝑇</m:t>
                        </m:r>
                        <m:r>
                          <a:rPr lang="en-US" altLang="zh-CN" sz="2400" b="0" i="1" smtClean="0">
                            <a:latin typeface="Cambria Math" panose="02040503050406030204" pitchFamily="18" charset="0"/>
                            <a:ea typeface="Cambria Math" panose="02040503050406030204" pitchFamily="18" charset="0"/>
                          </a:rPr>
                          <m:t>2</m:t>
                        </m:r>
                      </m:sub>
                    </m:sSub>
                  </m:oMath>
                </a14:m>
                <a:r>
                  <a:rPr lang="zh-CN" altLang="en-US" sz="2400" dirty="0">
                    <a:latin typeface="+mn-ea"/>
                  </a:rPr>
                  <a:t>是我们测得的</a:t>
                </a:r>
                <a:r>
                  <a:rPr lang="en-US" altLang="zh-CN" sz="2400" dirty="0">
                    <a:latin typeface="+mn-ea"/>
                  </a:rPr>
                  <a:t>NTC</a:t>
                </a:r>
                <a:r>
                  <a:rPr lang="zh-CN" altLang="en-US" sz="2400" dirty="0">
                    <a:latin typeface="+mn-ea"/>
                  </a:rPr>
                  <a:t>热敏电阻的阻值；</a:t>
                </a:r>
                <a:r>
                  <a:rPr lang="en-US" altLang="zh-CN" sz="2400" dirty="0">
                    <a:latin typeface="+mn-ea"/>
                  </a:rPr>
                  <a:t>T1=25+273.15=298.15 （K）</a:t>
                </a:r>
                <a:r>
                  <a:rPr lang="zh-CN" altLang="en-US" sz="2400" dirty="0">
                    <a:latin typeface="+mn-ea"/>
                  </a:rPr>
                  <a:t> ，可得：</a:t>
                </a:r>
                <a:endParaRPr lang="en-US" altLang="zh-CN" sz="2400" dirty="0">
                  <a:latin typeface="+mn-ea"/>
                </a:endParaRPr>
              </a:p>
              <a:p>
                <a:pPr>
                  <a:spcBef>
                    <a:spcPct val="20000"/>
                  </a:spcBef>
                  <a:buClr>
                    <a:schemeClr val="tx2"/>
                  </a:buClr>
                  <a:buSzPct val="115000"/>
                </a:pPr>
                <a14:m>
                  <m:oMathPara xmlns:m="http://schemas.openxmlformats.org/officeDocument/2006/math">
                    <m:oMathParaPr>
                      <m:jc m:val="centerGroup"/>
                    </m:oMathParaPr>
                    <m:oMath xmlns:m="http://schemas.openxmlformats.org/officeDocument/2006/math">
                      <m:f>
                        <m:fPr>
                          <m:ctrlPr>
                            <a:rPr lang="en-US" altLang="zh-CN" sz="2400" i="1" smtClean="0">
                              <a:latin typeface="Cambria Math" panose="02040503050406030204" pitchFamily="18" charset="0"/>
                            </a:rPr>
                          </m:ctrlPr>
                        </m:fPr>
                        <m:num>
                          <m:r>
                            <a:rPr lang="en-US" altLang="zh-CN" sz="2400" b="0" i="1" smtClean="0">
                              <a:latin typeface="Cambria Math" panose="02040503050406030204" pitchFamily="18" charset="0"/>
                            </a:rPr>
                            <m:t>1</m:t>
                          </m:r>
                        </m:num>
                        <m:den>
                          <m:sSub>
                            <m:sSubPr>
                              <m:ctrlPr>
                                <a:rPr lang="en-US" altLang="zh-CN" sz="2400" i="1" smtClean="0">
                                  <a:latin typeface="Cambria Math" panose="02040503050406030204" pitchFamily="18" charset="0"/>
                                </a:rPr>
                              </m:ctrlPr>
                            </m:sSubPr>
                            <m:e>
                              <m:r>
                                <m:rPr>
                                  <m:sty m:val="p"/>
                                </m:rPr>
                                <a:rPr lang="en-US" altLang="zh-CN" sz="2400" i="1">
                                  <a:latin typeface="Cambria Math" panose="02040503050406030204" pitchFamily="18" charset="0"/>
                                </a:rPr>
                                <m:t>T</m:t>
                              </m:r>
                            </m:e>
                            <m:sub>
                              <m:r>
                                <a:rPr lang="en-US" altLang="zh-CN" sz="2400" b="0" i="1" smtClean="0">
                                  <a:latin typeface="Cambria Math" panose="02040503050406030204" pitchFamily="18" charset="0"/>
                                </a:rPr>
                                <m:t>2</m:t>
                              </m:r>
                            </m:sub>
                          </m:sSub>
                        </m:den>
                      </m:f>
                      <m:r>
                        <a:rPr lang="en-US" altLang="zh-CN" sz="2400" b="0" i="1" smtClean="0">
                          <a:latin typeface="Cambria Math" panose="02040503050406030204" pitchFamily="18" charset="0"/>
                        </a:rPr>
                        <m:t>= </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1</m:t>
                          </m:r>
                        </m:num>
                        <m:den>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𝑇</m:t>
                              </m:r>
                            </m:e>
                            <m:sub>
                              <m:r>
                                <a:rPr lang="en-US" altLang="zh-CN" sz="2400" b="0" i="1" smtClean="0">
                                  <a:latin typeface="Cambria Math" panose="02040503050406030204" pitchFamily="18" charset="0"/>
                                </a:rPr>
                                <m:t>1</m:t>
                              </m:r>
                            </m:sub>
                          </m:sSub>
                        </m:den>
                      </m:f>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i="1">
                              <a:latin typeface="Cambria Math" panose="02040503050406030204" pitchFamily="18" charset="0"/>
                              <a:ea typeface="Cambria Math" panose="02040503050406030204" pitchFamily="18" charset="0"/>
                            </a:rPr>
                            <m:t>𝑙𝑛</m:t>
                          </m:r>
                          <m:f>
                            <m:fPr>
                              <m:ctrlPr>
                                <a:rPr lang="en-US" altLang="zh-CN" sz="2400" i="1">
                                  <a:latin typeface="Cambria Math" panose="02040503050406030204" pitchFamily="18" charset="0"/>
                                  <a:ea typeface="Cambria Math" panose="02040503050406030204" pitchFamily="18" charset="0"/>
                                </a:rPr>
                              </m:ctrlPr>
                            </m:fPr>
                            <m:num>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1</m:t>
                                      </m:r>
                                    </m:sub>
                                  </m:sSub>
                                </m:sub>
                              </m:sSub>
                            </m:num>
                            <m:den>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2</m:t>
                                      </m:r>
                                    </m:sub>
                                  </m:sSub>
                                </m:sub>
                              </m:sSub>
                            </m:den>
                          </m:f>
                        </m:num>
                        <m:den>
                          <m:r>
                            <m:rPr>
                              <m:sty m:val="p"/>
                            </m:rPr>
                            <a:rPr lang="en-US" altLang="zh-CN" sz="2400" i="1">
                              <a:latin typeface="Cambria Math" panose="02040503050406030204" pitchFamily="18" charset="0"/>
                            </a:rPr>
                            <m:t>B</m:t>
                          </m:r>
                        </m:den>
                      </m:f>
                    </m:oMath>
                  </m:oMathPara>
                </a14:m>
                <a:endParaRPr lang="zh-CN" altLang="en-US" sz="2400" dirty="0">
                  <a:latin typeface="+mn-ea"/>
                </a:endParaRPr>
              </a:p>
            </p:txBody>
          </p:sp>
        </mc:Choice>
        <mc:Fallback xmlns="">
          <p:sp>
            <p:nvSpPr>
              <p:cNvPr id="40" name="Rectangle 5">
                <a:extLst>
                  <a:ext uri="{FF2B5EF4-FFF2-40B4-BE49-F238E27FC236}">
                    <a16:creationId xmlns:a16="http://schemas.microsoft.com/office/drawing/2014/main" id="{5A21FE11-AA31-4B24-8990-B2878D7A3F23}"/>
                  </a:ext>
                </a:extLst>
              </p:cNvPr>
              <p:cNvSpPr>
                <a:spLocks noRot="1" noChangeAspect="1" noMove="1" noResize="1" noEditPoints="1" noAdjustHandles="1" noChangeArrowheads="1" noChangeShapeType="1" noTextEdit="1"/>
              </p:cNvSpPr>
              <p:nvPr/>
            </p:nvSpPr>
            <p:spPr bwMode="auto">
              <a:xfrm>
                <a:off x="683568" y="2535987"/>
                <a:ext cx="7935142" cy="3462306"/>
              </a:xfrm>
              <a:prstGeom prst="rect">
                <a:avLst/>
              </a:prstGeom>
              <a:blipFill>
                <a:blip r:embed="rId3"/>
                <a:stretch>
                  <a:fillRect l="-1306" t="-1585" b="-1126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1" name="Rectangle 5">
            <a:extLst>
              <a:ext uri="{FF2B5EF4-FFF2-40B4-BE49-F238E27FC236}">
                <a16:creationId xmlns:a16="http://schemas.microsoft.com/office/drawing/2014/main" id="{02AB01A8-8841-4D9B-9182-E481B6D9D446}"/>
              </a:ext>
            </a:extLst>
          </p:cNvPr>
          <p:cNvSpPr>
            <a:spLocks noChangeArrowheads="1"/>
          </p:cNvSpPr>
          <p:nvPr/>
        </p:nvSpPr>
        <p:spPr bwMode="auto">
          <a:xfrm>
            <a:off x="323528" y="1165144"/>
            <a:ext cx="5112568"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tx2"/>
              </a:buClr>
              <a:buSzPct val="115000"/>
            </a:pPr>
            <a:r>
              <a:rPr lang="en-US" altLang="zh-CN" sz="2400" dirty="0">
                <a:latin typeface="+mn-ea"/>
              </a:rPr>
              <a:t>NTC </a:t>
            </a:r>
            <a:r>
              <a:rPr lang="zh-CN" altLang="en-US" sz="2400" dirty="0">
                <a:latin typeface="+mn-ea"/>
              </a:rPr>
              <a:t>负温度系数热敏电阻</a:t>
            </a:r>
          </a:p>
        </p:txBody>
      </p:sp>
      <p:sp>
        <p:nvSpPr>
          <p:cNvPr id="42" name="Rectangle 5">
            <a:extLst>
              <a:ext uri="{FF2B5EF4-FFF2-40B4-BE49-F238E27FC236}">
                <a16:creationId xmlns:a16="http://schemas.microsoft.com/office/drawing/2014/main" id="{34F1464C-7F6D-4B8D-8BEA-3F316B7AB9B7}"/>
              </a:ext>
            </a:extLst>
          </p:cNvPr>
          <p:cNvSpPr>
            <a:spLocks noChangeArrowheads="1"/>
          </p:cNvSpPr>
          <p:nvPr/>
        </p:nvSpPr>
        <p:spPr bwMode="auto">
          <a:xfrm>
            <a:off x="683568" y="1628800"/>
            <a:ext cx="7488832" cy="930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en-US" altLang="zh-CN" sz="2400" dirty="0">
                <a:latin typeface="+mn-ea"/>
              </a:rPr>
              <a:t>B</a:t>
            </a:r>
            <a:r>
              <a:rPr lang="zh-CN" altLang="en-US" sz="2400" dirty="0">
                <a:latin typeface="+mn-ea"/>
              </a:rPr>
              <a:t>值：通常</a:t>
            </a:r>
            <a:r>
              <a:rPr lang="en-US" altLang="zh-CN" sz="2400" dirty="0">
                <a:latin typeface="+mn-ea"/>
              </a:rPr>
              <a:t>NTC</a:t>
            </a:r>
            <a:r>
              <a:rPr lang="zh-CN" altLang="en-US" sz="2400" dirty="0">
                <a:latin typeface="+mn-ea"/>
              </a:rPr>
              <a:t>生产厂商会告知，通常</a:t>
            </a:r>
            <a:r>
              <a:rPr lang="en-US" altLang="zh-CN" sz="2400" dirty="0">
                <a:latin typeface="+mn-ea"/>
              </a:rPr>
              <a:t>B=3950 K</a:t>
            </a:r>
            <a:r>
              <a:rPr lang="zh-CN" altLang="en-US" sz="2400" dirty="0">
                <a:latin typeface="+mn-ea"/>
              </a:rPr>
              <a:t>，这个值是</a:t>
            </a:r>
            <a:r>
              <a:rPr lang="en-US" altLang="zh-CN" sz="2400" dirty="0">
                <a:latin typeface="+mn-ea"/>
              </a:rPr>
              <a:t>T1 = 25℃</a:t>
            </a:r>
            <a:r>
              <a:rPr lang="zh-CN" altLang="en-US" sz="2400" dirty="0">
                <a:latin typeface="+mn-ea"/>
              </a:rPr>
              <a:t>，</a:t>
            </a:r>
            <a:r>
              <a:rPr lang="en-US" altLang="zh-CN" sz="2400" dirty="0">
                <a:latin typeface="+mn-ea"/>
              </a:rPr>
              <a:t>T2 = 85℃</a:t>
            </a:r>
            <a:r>
              <a:rPr lang="zh-CN" altLang="en-US" sz="2400" dirty="0">
                <a:latin typeface="+mn-ea"/>
              </a:rPr>
              <a:t>条件下测得。 </a:t>
            </a:r>
          </a:p>
        </p:txBody>
      </p:sp>
    </p:spTree>
    <p:extLst>
      <p:ext uri="{BB962C8B-B14F-4D97-AF65-F5344CB8AC3E}">
        <p14:creationId xmlns:p14="http://schemas.microsoft.com/office/powerpoint/2010/main" val="43589210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本课程所用到的关键元器件</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mc:AlternateContent xmlns:mc="http://schemas.openxmlformats.org/markup-compatibility/2006" xmlns:a14="http://schemas.microsoft.com/office/drawing/2010/main">
        <mc:Choice Requires="a14">
          <p:sp>
            <p:nvSpPr>
              <p:cNvPr id="40" name="Rectangle 5">
                <a:extLst>
                  <a:ext uri="{FF2B5EF4-FFF2-40B4-BE49-F238E27FC236}">
                    <a16:creationId xmlns:a16="http://schemas.microsoft.com/office/drawing/2014/main" id="{5A21FE11-AA31-4B24-8990-B2878D7A3F23}"/>
                  </a:ext>
                </a:extLst>
              </p:cNvPr>
              <p:cNvSpPr>
                <a:spLocks noChangeArrowheads="1"/>
              </p:cNvSpPr>
              <p:nvPr/>
            </p:nvSpPr>
            <p:spPr bwMode="auto">
              <a:xfrm>
                <a:off x="683568" y="1772816"/>
                <a:ext cx="7935142" cy="230425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zh-CN" altLang="en-US" sz="2400" dirty="0">
                    <a:latin typeface="+mn-ea"/>
                  </a:rPr>
                  <a:t>进一步的 ，可得：</a:t>
                </a:r>
                <a:endParaRPr lang="en-US" altLang="zh-CN" sz="2400" dirty="0">
                  <a:latin typeface="+mn-ea"/>
                </a:endParaRPr>
              </a:p>
              <a:p>
                <a:pPr algn="ctr">
                  <a:spcBef>
                    <a:spcPct val="20000"/>
                  </a:spcBef>
                  <a:buClr>
                    <a:schemeClr val="tx2"/>
                  </a:buClr>
                  <a:buSzPct val="115000"/>
                </a:pPr>
                <a14:m>
                  <m:oMath xmlns:m="http://schemas.openxmlformats.org/officeDocument/2006/math">
                    <m:sSub>
                      <m:sSubPr>
                        <m:ctrlPr>
                          <a:rPr lang="en-US" altLang="zh-CN" sz="2400" i="1" smtClean="0">
                            <a:latin typeface="Cambria Math" panose="02040503050406030204" pitchFamily="18" charset="0"/>
                          </a:rPr>
                        </m:ctrlPr>
                      </m:sSubPr>
                      <m:e>
                        <m:r>
                          <m:rPr>
                            <m:sty m:val="p"/>
                          </m:rPr>
                          <a:rPr lang="en-US" altLang="zh-CN" sz="2400" i="1">
                            <a:latin typeface="Cambria Math" panose="02040503050406030204" pitchFamily="18" charset="0"/>
                          </a:rPr>
                          <m:t>T</m:t>
                        </m:r>
                      </m:e>
                      <m:sub>
                        <m:r>
                          <a:rPr lang="en-US" altLang="zh-CN" sz="2400" b="0" i="1" smtClean="0">
                            <a:latin typeface="Cambria Math" panose="02040503050406030204" pitchFamily="18" charset="0"/>
                          </a:rPr>
                          <m:t>𝑐</m:t>
                        </m:r>
                      </m:sub>
                    </m:sSub>
                    <m:r>
                      <a:rPr lang="en-US" altLang="zh-CN" sz="2400" b="0" i="1" smtClean="0">
                        <a:latin typeface="Cambria Math" panose="02040503050406030204" pitchFamily="18" charset="0"/>
                      </a:rPr>
                      <m:t>= </m:t>
                    </m:r>
                    <m:f>
                      <m:fPr>
                        <m:ctrlPr>
                          <a:rPr lang="en-US" altLang="zh-CN" sz="2400" i="1" smtClean="0">
                            <a:latin typeface="Cambria Math" panose="02040503050406030204" pitchFamily="18" charset="0"/>
                          </a:rPr>
                        </m:ctrlPr>
                      </m:fPr>
                      <m:num>
                        <m:r>
                          <a:rPr lang="en-US" altLang="zh-CN" sz="2400" b="0" i="1" smtClean="0">
                            <a:latin typeface="Cambria Math" panose="02040503050406030204" pitchFamily="18" charset="0"/>
                          </a:rPr>
                          <m:t>1</m:t>
                        </m:r>
                      </m:num>
                      <m:den>
                        <m:f>
                          <m:fPr>
                            <m:ctrlPr>
                              <a:rPr lang="en-US" altLang="zh-CN" sz="2400" i="1">
                                <a:latin typeface="Cambria Math" panose="02040503050406030204" pitchFamily="18" charset="0"/>
                              </a:rPr>
                            </m:ctrlPr>
                          </m:fPr>
                          <m:num>
                            <m:r>
                              <a:rPr lang="en-US" altLang="zh-CN" sz="2400" i="1">
                                <a:latin typeface="Cambria Math" panose="02040503050406030204" pitchFamily="18" charset="0"/>
                              </a:rPr>
                              <m:t>1</m:t>
                            </m:r>
                          </m:num>
                          <m:den>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𝑇</m:t>
                                </m:r>
                              </m:e>
                              <m:sub>
                                <m:r>
                                  <a:rPr lang="en-US" altLang="zh-CN" sz="2400" i="1">
                                    <a:latin typeface="Cambria Math" panose="02040503050406030204" pitchFamily="18" charset="0"/>
                                  </a:rPr>
                                  <m:t>1</m:t>
                                </m:r>
                              </m:sub>
                            </m:sSub>
                          </m:den>
                        </m:f>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r>
                              <a:rPr lang="en-US" altLang="zh-CN" sz="2400" i="1">
                                <a:latin typeface="Cambria Math" panose="02040503050406030204" pitchFamily="18" charset="0"/>
                                <a:ea typeface="Cambria Math" panose="02040503050406030204" pitchFamily="18" charset="0"/>
                              </a:rPr>
                              <m:t>𝑙𝑛</m:t>
                            </m:r>
                            <m:f>
                              <m:fPr>
                                <m:ctrlPr>
                                  <a:rPr lang="en-US" altLang="zh-CN" sz="2400" i="1">
                                    <a:latin typeface="Cambria Math" panose="02040503050406030204" pitchFamily="18" charset="0"/>
                                    <a:ea typeface="Cambria Math" panose="02040503050406030204" pitchFamily="18" charset="0"/>
                                  </a:rPr>
                                </m:ctrlPr>
                              </m:fPr>
                              <m:num>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1</m:t>
                                        </m:r>
                                      </m:sub>
                                    </m:sSub>
                                  </m:sub>
                                </m:sSub>
                              </m:num>
                              <m:den>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𝑅</m:t>
                                    </m:r>
                                  </m:e>
                                  <m:sub>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𝑇</m:t>
                                        </m:r>
                                      </m:e>
                                      <m:sub>
                                        <m:r>
                                          <a:rPr lang="en-US" altLang="zh-CN" sz="2400" i="1">
                                            <a:latin typeface="Cambria Math" panose="02040503050406030204" pitchFamily="18" charset="0"/>
                                            <a:ea typeface="Cambria Math" panose="02040503050406030204" pitchFamily="18" charset="0"/>
                                          </a:rPr>
                                          <m:t>2</m:t>
                                        </m:r>
                                      </m:sub>
                                    </m:sSub>
                                  </m:sub>
                                </m:sSub>
                              </m:den>
                            </m:f>
                          </m:num>
                          <m:den>
                            <m:r>
                              <m:rPr>
                                <m:sty m:val="p"/>
                              </m:rPr>
                              <a:rPr lang="en-US" altLang="zh-CN" sz="2400" i="1">
                                <a:latin typeface="Cambria Math" panose="02040503050406030204" pitchFamily="18" charset="0"/>
                              </a:rPr>
                              <m:t>B</m:t>
                            </m:r>
                          </m:den>
                        </m:f>
                      </m:den>
                    </m:f>
                    <m:r>
                      <a:rPr lang="en-US" altLang="zh-CN" sz="2400" b="0" i="1" smtClean="0">
                        <a:latin typeface="Cambria Math" panose="02040503050406030204" pitchFamily="18" charset="0"/>
                      </a:rPr>
                      <m:t> −273.15</m:t>
                    </m:r>
                  </m:oMath>
                </a14:m>
                <a:r>
                  <a:rPr lang="en-US" altLang="zh-CN" sz="2400" dirty="0">
                    <a:latin typeface="+mn-ea"/>
                  </a:rPr>
                  <a:t> （ ℃ ）</a:t>
                </a:r>
              </a:p>
              <a:p>
                <a:pPr>
                  <a:spcBef>
                    <a:spcPct val="20000"/>
                  </a:spcBef>
                  <a:buClr>
                    <a:schemeClr val="tx2"/>
                  </a:buClr>
                  <a:buSzPct val="115000"/>
                </a:pPr>
                <a:r>
                  <a:rPr lang="zh-CN" altLang="en-US" sz="2400" dirty="0">
                    <a:latin typeface="+mn-ea"/>
                  </a:rPr>
                  <a:t>其中</a:t>
                </a:r>
                <a14:m>
                  <m:oMath xmlns:m="http://schemas.openxmlformats.org/officeDocument/2006/math">
                    <m:sSub>
                      <m:sSubPr>
                        <m:ctrlPr>
                          <a:rPr lang="en-US" altLang="zh-CN" sz="2400" i="1">
                            <a:latin typeface="Cambria Math" panose="02040503050406030204" pitchFamily="18" charset="0"/>
                          </a:rPr>
                        </m:ctrlPr>
                      </m:sSubPr>
                      <m:e>
                        <m:r>
                          <m:rPr>
                            <m:sty m:val="p"/>
                          </m:rPr>
                          <a:rPr lang="en-US" altLang="zh-CN" sz="2400" i="1">
                            <a:latin typeface="Cambria Math" panose="02040503050406030204" pitchFamily="18" charset="0"/>
                          </a:rPr>
                          <m:t>T</m:t>
                        </m:r>
                      </m:e>
                      <m:sub>
                        <m:r>
                          <a:rPr lang="en-US" altLang="zh-CN" sz="2400" i="1">
                            <a:latin typeface="Cambria Math" panose="02040503050406030204" pitchFamily="18" charset="0"/>
                          </a:rPr>
                          <m:t>𝑐</m:t>
                        </m:r>
                      </m:sub>
                    </m:sSub>
                  </m:oMath>
                </a14:m>
                <a:r>
                  <a:rPr lang="zh-CN" altLang="en-US" sz="2400" dirty="0">
                    <a:latin typeface="+mn-ea"/>
                  </a:rPr>
                  <a:t>即为</a:t>
                </a:r>
                <a:r>
                  <a:rPr lang="en-US" altLang="zh-CN" sz="2400" dirty="0">
                    <a:latin typeface="+mn-ea"/>
                  </a:rPr>
                  <a:t>NTC</a:t>
                </a:r>
                <a:r>
                  <a:rPr lang="zh-CN" altLang="en-US" sz="2400" dirty="0">
                    <a:latin typeface="+mn-ea"/>
                  </a:rPr>
                  <a:t>测得的摄氏温度。</a:t>
                </a:r>
              </a:p>
            </p:txBody>
          </p:sp>
        </mc:Choice>
        <mc:Fallback xmlns="">
          <p:sp>
            <p:nvSpPr>
              <p:cNvPr id="40" name="Rectangle 5">
                <a:extLst>
                  <a:ext uri="{FF2B5EF4-FFF2-40B4-BE49-F238E27FC236}">
                    <a16:creationId xmlns:a16="http://schemas.microsoft.com/office/drawing/2014/main" id="{5A21FE11-AA31-4B24-8990-B2878D7A3F23}"/>
                  </a:ext>
                </a:extLst>
              </p:cNvPr>
              <p:cNvSpPr>
                <a:spLocks noRot="1" noChangeAspect="1" noMove="1" noResize="1" noEditPoints="1" noAdjustHandles="1" noChangeArrowheads="1" noChangeShapeType="1" noTextEdit="1"/>
              </p:cNvSpPr>
              <p:nvPr/>
            </p:nvSpPr>
            <p:spPr bwMode="auto">
              <a:xfrm>
                <a:off x="683568" y="1772816"/>
                <a:ext cx="7935142" cy="2304256"/>
              </a:xfrm>
              <a:prstGeom prst="rect">
                <a:avLst/>
              </a:prstGeom>
              <a:blipFill>
                <a:blip r:embed="rId3"/>
                <a:stretch>
                  <a:fillRect l="-1306" t="-238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1" name="Rectangle 5">
            <a:extLst>
              <a:ext uri="{FF2B5EF4-FFF2-40B4-BE49-F238E27FC236}">
                <a16:creationId xmlns:a16="http://schemas.microsoft.com/office/drawing/2014/main" id="{02AB01A8-8841-4D9B-9182-E481B6D9D446}"/>
              </a:ext>
            </a:extLst>
          </p:cNvPr>
          <p:cNvSpPr>
            <a:spLocks noChangeArrowheads="1"/>
          </p:cNvSpPr>
          <p:nvPr/>
        </p:nvSpPr>
        <p:spPr bwMode="auto">
          <a:xfrm>
            <a:off x="323528" y="1165144"/>
            <a:ext cx="5112568"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tx2"/>
              </a:buClr>
              <a:buSzPct val="115000"/>
            </a:pPr>
            <a:r>
              <a:rPr lang="en-US" altLang="zh-CN" sz="2400" dirty="0">
                <a:latin typeface="+mn-ea"/>
              </a:rPr>
              <a:t>NTC </a:t>
            </a:r>
            <a:r>
              <a:rPr lang="zh-CN" altLang="en-US" sz="2400" dirty="0">
                <a:latin typeface="+mn-ea"/>
              </a:rPr>
              <a:t>负温度系数热敏电阻</a:t>
            </a:r>
          </a:p>
        </p:txBody>
      </p:sp>
      <p:sp>
        <p:nvSpPr>
          <p:cNvPr id="6" name="Rectangle 5">
            <a:extLst>
              <a:ext uri="{FF2B5EF4-FFF2-40B4-BE49-F238E27FC236}">
                <a16:creationId xmlns:a16="http://schemas.microsoft.com/office/drawing/2014/main" id="{B1DF8142-A5F9-4D34-AB6F-347E9451D28F}"/>
              </a:ext>
            </a:extLst>
          </p:cNvPr>
          <p:cNvSpPr>
            <a:spLocks noChangeArrowheads="1"/>
          </p:cNvSpPr>
          <p:nvPr/>
        </p:nvSpPr>
        <p:spPr bwMode="auto">
          <a:xfrm>
            <a:off x="683568" y="4005064"/>
            <a:ext cx="793514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tx2"/>
              </a:buClr>
              <a:buSzPct val="115000"/>
              <a:buFont typeface="Wingdings" pitchFamily="2" charset="2"/>
              <a:buChar char="§"/>
            </a:pPr>
            <a:r>
              <a:rPr lang="zh-CN" altLang="en-US" sz="2400" dirty="0">
                <a:latin typeface="+mn-ea"/>
              </a:rPr>
              <a:t>如果单片机不支持浮点运算、复杂的解析计算怎么办？</a:t>
            </a:r>
            <a:endParaRPr lang="en-US" altLang="zh-CN" sz="2400" dirty="0">
              <a:latin typeface="+mn-ea"/>
            </a:endParaRPr>
          </a:p>
          <a:p>
            <a:pPr lvl="1">
              <a:spcBef>
                <a:spcPct val="20000"/>
              </a:spcBef>
              <a:buClr>
                <a:schemeClr val="tx2"/>
              </a:buClr>
              <a:buSzPct val="115000"/>
            </a:pPr>
            <a:r>
              <a:rPr lang="zh-CN" altLang="en-US" sz="2400" dirty="0">
                <a:latin typeface="+mn-ea"/>
              </a:rPr>
              <a:t>不用焦虑，可以用简单粗暴的方法：查找表（</a:t>
            </a:r>
            <a:r>
              <a:rPr lang="en-US" altLang="zh-CN" sz="2400" dirty="0">
                <a:latin typeface="+mn-ea"/>
              </a:rPr>
              <a:t>LUT</a:t>
            </a:r>
            <a:r>
              <a:rPr lang="zh-CN" altLang="en-US" sz="2400" dirty="0">
                <a:latin typeface="+mn-ea"/>
              </a:rPr>
              <a:t>）</a:t>
            </a:r>
            <a:endParaRPr lang="en-US" altLang="zh-CN" sz="2400" dirty="0">
              <a:latin typeface="+mn-ea"/>
            </a:endParaRPr>
          </a:p>
          <a:p>
            <a:pPr marL="800100" lvl="1" indent="-342900">
              <a:spcBef>
                <a:spcPct val="20000"/>
              </a:spcBef>
              <a:buClr>
                <a:schemeClr val="tx2"/>
              </a:buClr>
              <a:buSzPct val="115000"/>
              <a:buFont typeface="Arial" panose="020B0604020202020204" pitchFamily="34" charset="0"/>
              <a:buChar char="•"/>
            </a:pPr>
            <a:r>
              <a:rPr lang="zh-CN" altLang="en-US" sz="2400" dirty="0">
                <a:latin typeface="+mn-ea"/>
              </a:rPr>
              <a:t>网上可以查到</a:t>
            </a:r>
            <a:r>
              <a:rPr lang="en-US" altLang="zh-CN" sz="2400" dirty="0">
                <a:latin typeface="+mn-ea"/>
              </a:rPr>
              <a:t>B=3950</a:t>
            </a:r>
            <a:r>
              <a:rPr lang="zh-CN" altLang="en-US" sz="2400" dirty="0">
                <a:latin typeface="+mn-ea"/>
              </a:rPr>
              <a:t>的</a:t>
            </a:r>
            <a:r>
              <a:rPr lang="en-US" altLang="zh-CN" sz="2400" dirty="0">
                <a:latin typeface="+mn-ea"/>
              </a:rPr>
              <a:t>NTC</a:t>
            </a:r>
            <a:r>
              <a:rPr lang="zh-CN" altLang="en-US" sz="2400" dirty="0">
                <a:latin typeface="+mn-ea"/>
              </a:rPr>
              <a:t>温度阻值换算表</a:t>
            </a:r>
            <a:endParaRPr lang="en-US" altLang="zh-CN" sz="2400" dirty="0">
              <a:latin typeface="+mn-ea"/>
            </a:endParaRPr>
          </a:p>
          <a:p>
            <a:pPr marL="800100" lvl="1" indent="-342900">
              <a:spcBef>
                <a:spcPct val="20000"/>
              </a:spcBef>
              <a:buClr>
                <a:schemeClr val="tx2"/>
              </a:buClr>
              <a:buSzPct val="115000"/>
              <a:buFont typeface="Arial" panose="020B0604020202020204" pitchFamily="34" charset="0"/>
              <a:buChar char="•"/>
            </a:pPr>
            <a:r>
              <a:rPr lang="zh-CN" altLang="en-US" sz="2400" dirty="0">
                <a:latin typeface="+mn-ea"/>
              </a:rPr>
              <a:t>自己利用上述公式，在</a:t>
            </a:r>
            <a:r>
              <a:rPr lang="en-US" altLang="zh-CN" sz="2400" dirty="0">
                <a:latin typeface="+mn-ea"/>
              </a:rPr>
              <a:t>Excel</a:t>
            </a:r>
            <a:r>
              <a:rPr lang="zh-CN" altLang="en-US" sz="2400" dirty="0">
                <a:latin typeface="+mn-ea"/>
              </a:rPr>
              <a:t>里生成</a:t>
            </a:r>
            <a:endParaRPr lang="en-US" altLang="zh-CN" sz="2400" dirty="0">
              <a:latin typeface="+mn-ea"/>
            </a:endParaRPr>
          </a:p>
          <a:p>
            <a:pPr marL="800100" lvl="1" indent="-342900">
              <a:spcBef>
                <a:spcPct val="20000"/>
              </a:spcBef>
              <a:buClr>
                <a:schemeClr val="tx2"/>
              </a:buClr>
              <a:buSzPct val="115000"/>
              <a:buFont typeface="Arial" panose="020B0604020202020204" pitchFamily="34" charset="0"/>
              <a:buChar char="•"/>
            </a:pPr>
            <a:r>
              <a:rPr lang="zh-CN" altLang="en-US" sz="2400" dirty="0">
                <a:latin typeface="+mn-ea"/>
              </a:rPr>
              <a:t>对于</a:t>
            </a:r>
            <a:r>
              <a:rPr lang="en-US" altLang="zh-CN" sz="2400" dirty="0">
                <a:latin typeface="+mn-ea"/>
              </a:rPr>
              <a:t>1℃</a:t>
            </a:r>
            <a:r>
              <a:rPr lang="zh-CN" altLang="en-US" sz="2400" dirty="0">
                <a:latin typeface="+mn-ea"/>
              </a:rPr>
              <a:t>间隔中间的数据，可以配合线性插值算法，将误差控制在</a:t>
            </a:r>
            <a:r>
              <a:rPr lang="en-US" altLang="zh-CN" sz="2400" dirty="0">
                <a:latin typeface="+mn-ea"/>
              </a:rPr>
              <a:t>0.2℃</a:t>
            </a:r>
            <a:r>
              <a:rPr lang="zh-CN" altLang="en-US" sz="2400" dirty="0">
                <a:latin typeface="+mn-ea"/>
              </a:rPr>
              <a:t>以内。</a:t>
            </a:r>
          </a:p>
        </p:txBody>
      </p:sp>
    </p:spTree>
    <p:extLst>
      <p:ext uri="{BB962C8B-B14F-4D97-AF65-F5344CB8AC3E}">
        <p14:creationId xmlns:p14="http://schemas.microsoft.com/office/powerpoint/2010/main" val="336835008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6876256" y="75143"/>
            <a:ext cx="2229309" cy="814399"/>
          </a:xfrm>
        </p:spPr>
        <p:txBody>
          <a:bodyPr/>
          <a:lstStyle/>
          <a:p>
            <a:r>
              <a:rPr lang="zh-CN" altLang="en-US" sz="2400" dirty="0"/>
              <a:t>电路制作工艺</a:t>
            </a:r>
          </a:p>
        </p:txBody>
      </p:sp>
      <p:sp>
        <p:nvSpPr>
          <p:cNvPr id="3" name="日期占位符 2"/>
          <p:cNvSpPr>
            <a:spLocks noGrp="1"/>
          </p:cNvSpPr>
          <p:nvPr>
            <p:ph type="dt" sz="half" idx="10"/>
          </p:nvPr>
        </p:nvSpPr>
        <p:spPr/>
        <p:txBody>
          <a:bodyPr/>
          <a:lstStyle/>
          <a:p>
            <a:fld id="{FB9CD72A-19E9-4BC3-8DE3-181C46BD3C3C}" type="datetime2">
              <a:rPr lang="zh-CN" altLang="en-US" smtClean="0"/>
              <a:t>2022年6月30日</a:t>
            </a:fld>
            <a:endParaRPr lang="zh-CN" altLang="en-US"/>
          </a:p>
        </p:txBody>
      </p:sp>
      <p:sp>
        <p:nvSpPr>
          <p:cNvPr id="2" name="内容占位符 1"/>
          <p:cNvSpPr>
            <a:spLocks noGrp="1"/>
          </p:cNvSpPr>
          <p:nvPr>
            <p:ph idx="1"/>
          </p:nvPr>
        </p:nvSpPr>
        <p:spPr/>
        <p:txBody>
          <a:bodyPr/>
          <a:lstStyle/>
          <a:p>
            <a:endParaRPr lang="zh-CN" altLang="en-US"/>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210069"/>
            <a:ext cx="4824536" cy="3618402"/>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3968" y="3573016"/>
            <a:ext cx="4812749" cy="2878988"/>
          </a:xfrm>
          <a:prstGeom prst="rect">
            <a:avLst/>
          </a:prstGeom>
        </p:spPr>
      </p:pic>
    </p:spTree>
    <p:extLst>
      <p:ext uri="{BB962C8B-B14F-4D97-AF65-F5344CB8AC3E}">
        <p14:creationId xmlns:p14="http://schemas.microsoft.com/office/powerpoint/2010/main" val="3132931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本课程所用到的关键元器件</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41" name="Rectangle 5">
            <a:extLst>
              <a:ext uri="{FF2B5EF4-FFF2-40B4-BE49-F238E27FC236}">
                <a16:creationId xmlns:a16="http://schemas.microsoft.com/office/drawing/2014/main" id="{02AB01A8-8841-4D9B-9182-E481B6D9D446}"/>
              </a:ext>
            </a:extLst>
          </p:cNvPr>
          <p:cNvSpPr>
            <a:spLocks noChangeArrowheads="1"/>
          </p:cNvSpPr>
          <p:nvPr/>
        </p:nvSpPr>
        <p:spPr bwMode="auto">
          <a:xfrm>
            <a:off x="323528" y="1165144"/>
            <a:ext cx="5112568"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tx2"/>
              </a:buClr>
              <a:buSzPct val="115000"/>
            </a:pPr>
            <a:r>
              <a:rPr lang="zh-CN" altLang="en-US" sz="2400" dirty="0">
                <a:latin typeface="+mn-ea"/>
              </a:rPr>
              <a:t>基准电压源（基准稳压器）</a:t>
            </a:r>
            <a:r>
              <a:rPr lang="en-US" altLang="zh-CN" sz="2400" dirty="0">
                <a:latin typeface="+mn-ea"/>
              </a:rPr>
              <a:t>TL431</a:t>
            </a:r>
            <a:endParaRPr lang="zh-CN" altLang="en-US" sz="2400" dirty="0">
              <a:latin typeface="+mn-ea"/>
            </a:endParaRPr>
          </a:p>
        </p:txBody>
      </p:sp>
    </p:spTree>
    <p:extLst>
      <p:ext uri="{BB962C8B-B14F-4D97-AF65-F5344CB8AC3E}">
        <p14:creationId xmlns:p14="http://schemas.microsoft.com/office/powerpoint/2010/main" val="411165731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本课程所用到的关键元器件</a:t>
            </a:r>
          </a:p>
        </p:txBody>
      </p:sp>
      <p:sp>
        <p:nvSpPr>
          <p:cNvPr id="4" name="日期占位符 3"/>
          <p:cNvSpPr>
            <a:spLocks noGrp="1"/>
          </p:cNvSpPr>
          <p:nvPr>
            <p:ph type="dt" sz="half" idx="10"/>
          </p:nvPr>
        </p:nvSpPr>
        <p:spPr/>
        <p:txBody>
          <a:bodyPr/>
          <a:lstStyle/>
          <a:p>
            <a:fld id="{1100D2C6-AB98-473C-807B-704028D7CBA6}" type="datetime2">
              <a:rPr lang="zh-CN" altLang="en-US" smtClean="0"/>
              <a:t>2022年6月30日</a:t>
            </a:fld>
            <a:endParaRPr lang="zh-CN" altLang="en-US"/>
          </a:p>
        </p:txBody>
      </p:sp>
      <p:sp>
        <p:nvSpPr>
          <p:cNvPr id="41" name="Rectangle 5">
            <a:extLst>
              <a:ext uri="{FF2B5EF4-FFF2-40B4-BE49-F238E27FC236}">
                <a16:creationId xmlns:a16="http://schemas.microsoft.com/office/drawing/2014/main" id="{02AB01A8-8841-4D9B-9182-E481B6D9D446}"/>
              </a:ext>
            </a:extLst>
          </p:cNvPr>
          <p:cNvSpPr>
            <a:spLocks noChangeArrowheads="1"/>
          </p:cNvSpPr>
          <p:nvPr/>
        </p:nvSpPr>
        <p:spPr bwMode="auto">
          <a:xfrm>
            <a:off x="323528" y="1165144"/>
            <a:ext cx="5112568"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chemeClr val="tx2"/>
              </a:buClr>
              <a:buSzPct val="115000"/>
            </a:pPr>
            <a:r>
              <a:rPr lang="zh-CN" altLang="en-US" sz="2400" dirty="0">
                <a:latin typeface="+mn-ea"/>
              </a:rPr>
              <a:t>运算放大器</a:t>
            </a:r>
            <a:r>
              <a:rPr lang="en-US" altLang="zh-CN" sz="2400" dirty="0">
                <a:latin typeface="+mn-ea"/>
              </a:rPr>
              <a:t>LM358</a:t>
            </a:r>
            <a:endParaRPr lang="zh-CN" altLang="en-US" sz="2400" dirty="0">
              <a:latin typeface="+mn-ea"/>
            </a:endParaRPr>
          </a:p>
        </p:txBody>
      </p:sp>
    </p:spTree>
    <p:extLst>
      <p:ext uri="{BB962C8B-B14F-4D97-AF65-F5344CB8AC3E}">
        <p14:creationId xmlns:p14="http://schemas.microsoft.com/office/powerpoint/2010/main" val="4158215020"/>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ctrTitle"/>
          </p:nvPr>
        </p:nvSpPr>
        <p:spPr>
          <a:xfrm>
            <a:off x="7164288" y="44624"/>
            <a:ext cx="1971203" cy="814399"/>
          </a:xfrm>
        </p:spPr>
        <p:txBody>
          <a:bodyPr>
            <a:normAutofit/>
          </a:bodyPr>
          <a:lstStyle/>
          <a:p>
            <a:r>
              <a:rPr lang="zh-CN" altLang="en-US" sz="2400" dirty="0"/>
              <a:t>问题与思考</a:t>
            </a:r>
          </a:p>
        </p:txBody>
      </p:sp>
      <p:sp>
        <p:nvSpPr>
          <p:cNvPr id="4" name="日期占位符 3"/>
          <p:cNvSpPr>
            <a:spLocks noGrp="1"/>
          </p:cNvSpPr>
          <p:nvPr>
            <p:ph type="dt" sz="half" idx="10"/>
          </p:nvPr>
        </p:nvSpPr>
        <p:spPr/>
        <p:txBody>
          <a:bodyPr/>
          <a:lstStyle/>
          <a:p>
            <a:fld id="{2DBC09E2-A647-4CE3-907E-B3AA0296934B}" type="datetime2">
              <a:rPr lang="zh-CN" altLang="en-US" smtClean="0"/>
              <a:t>2022年6月30日</a:t>
            </a:fld>
            <a:endParaRPr lang="zh-CN" altLang="en-US"/>
          </a:p>
        </p:txBody>
      </p:sp>
      <p:sp>
        <p:nvSpPr>
          <p:cNvPr id="11" name="页脚占位符 10"/>
          <p:cNvSpPr>
            <a:spLocks noGrp="1"/>
          </p:cNvSpPr>
          <p:nvPr>
            <p:ph type="ftr" sz="quarter" idx="11"/>
          </p:nvPr>
        </p:nvSpPr>
        <p:spPr/>
        <p:txBody>
          <a:bodyPr/>
          <a:lstStyle/>
          <a:p>
            <a:r>
              <a:rPr lang="zh-CN" altLang="en-US"/>
              <a:t>蒋磊  </a:t>
            </a:r>
            <a:r>
              <a:rPr lang="en-US" altLang="zh-CN"/>
              <a:t>jiang.lei@tongji.edu.cn</a:t>
            </a:r>
            <a:endParaRPr lang="zh-CN" altLang="en-US" dirty="0"/>
          </a:p>
        </p:txBody>
      </p:sp>
      <p:sp>
        <p:nvSpPr>
          <p:cNvPr id="12" name="灯片编号占位符 11"/>
          <p:cNvSpPr>
            <a:spLocks noGrp="1"/>
          </p:cNvSpPr>
          <p:nvPr>
            <p:ph type="sldNum" sz="quarter" idx="12"/>
          </p:nvPr>
        </p:nvSpPr>
        <p:spPr/>
        <p:txBody>
          <a:bodyPr/>
          <a:lstStyle/>
          <a:p>
            <a:fld id="{5F0A9FBB-C18F-44E8-9DC4-345A7899A037}" type="slidenum">
              <a:rPr lang="zh-CN" altLang="en-US" smtClean="0"/>
              <a:t>32</a:t>
            </a:fld>
            <a:endParaRPr lang="zh-CN" altLang="en-US"/>
          </a:p>
        </p:txBody>
      </p:sp>
    </p:spTree>
    <p:extLst>
      <p:ext uri="{BB962C8B-B14F-4D97-AF65-F5344CB8AC3E}">
        <p14:creationId xmlns:p14="http://schemas.microsoft.com/office/powerpoint/2010/main" val="1518962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lstStyle/>
          <a:p>
            <a:r>
              <a:rPr lang="zh-CN" altLang="en-US" sz="3200" dirty="0"/>
              <a:t>制作</a:t>
            </a:r>
            <a:r>
              <a:rPr lang="zh-CN" altLang="en-US" sz="3200" dirty="0">
                <a:hlinkClick r:id="rId3" action="ppaction://hlinksldjump"/>
              </a:rPr>
              <a:t>电路板</a:t>
            </a:r>
            <a:endParaRPr lang="en-US" altLang="zh-CN" sz="3200" dirty="0"/>
          </a:p>
          <a:p>
            <a:pPr lvl="1"/>
            <a:r>
              <a:rPr lang="zh-CN" altLang="en-US" sz="2800" dirty="0"/>
              <a:t>承载元器件的底板</a:t>
            </a:r>
            <a:endParaRPr lang="en-US" altLang="zh-CN" sz="2800" dirty="0"/>
          </a:p>
          <a:p>
            <a:r>
              <a:rPr lang="zh-CN" altLang="en-US" sz="3200" dirty="0"/>
              <a:t>焊接</a:t>
            </a:r>
            <a:endParaRPr lang="en-US" altLang="zh-CN" sz="3200" dirty="0"/>
          </a:p>
          <a:p>
            <a:pPr lvl="1"/>
            <a:r>
              <a:rPr lang="zh-CN" altLang="en-US" sz="2800" dirty="0"/>
              <a:t>将元器件各个信号连接起来，同时做机械固定</a:t>
            </a:r>
            <a:endParaRPr lang="en-US" altLang="zh-CN" sz="2800" dirty="0"/>
          </a:p>
          <a:p>
            <a:r>
              <a:rPr lang="zh-CN" altLang="en-US" sz="3200" dirty="0"/>
              <a:t>组装</a:t>
            </a:r>
            <a:endParaRPr lang="en-US" altLang="zh-CN" sz="3200" dirty="0"/>
          </a:p>
          <a:p>
            <a:pPr lvl="1"/>
            <a:r>
              <a:rPr lang="zh-CN" altLang="en-US" sz="2800" dirty="0"/>
              <a:t>将电路板组件安装在外壳上</a:t>
            </a:r>
            <a:endParaRPr lang="en-US" altLang="zh-CN" sz="2800" dirty="0"/>
          </a:p>
          <a:p>
            <a:pPr marL="109728" indent="0">
              <a:buNone/>
            </a:pPr>
            <a:endParaRPr lang="en-US" altLang="zh-CN" sz="3200" dirty="0"/>
          </a:p>
          <a:p>
            <a:endParaRPr lang="en-US" altLang="zh-CN" sz="3200" dirty="0"/>
          </a:p>
        </p:txBody>
      </p:sp>
      <p:sp>
        <p:nvSpPr>
          <p:cNvPr id="5" name="标题 3"/>
          <p:cNvSpPr txBox="1">
            <a:spLocks/>
          </p:cNvSpPr>
          <p:nvPr/>
        </p:nvSpPr>
        <p:spPr>
          <a:xfrm>
            <a:off x="6876256" y="75143"/>
            <a:ext cx="2229309" cy="8143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a:solidFill>
                  <a:schemeClr val="tx1"/>
                </a:solidFill>
                <a:latin typeface="微软雅黑 Light" panose="020B0502040204020203" pitchFamily="34" charset="-122"/>
                <a:ea typeface="微软雅黑 Light" panose="020B0502040204020203" pitchFamily="34" charset="-122"/>
                <a:cs typeface="+mj-cs"/>
              </a:defRPr>
            </a:lvl1pPr>
          </a:lstStyle>
          <a:p>
            <a:r>
              <a:rPr lang="zh-CN" altLang="en-US" sz="2400"/>
              <a:t>电路制作工艺</a:t>
            </a:r>
            <a:endParaRPr lang="zh-CN" altLang="en-US" sz="2400" dirty="0"/>
          </a:p>
        </p:txBody>
      </p:sp>
    </p:spTree>
    <p:extLst>
      <p:ext uri="{BB962C8B-B14F-4D97-AF65-F5344CB8AC3E}">
        <p14:creationId xmlns:p14="http://schemas.microsoft.com/office/powerpoint/2010/main" val="3019600091"/>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normAutofit/>
          </a:bodyPr>
          <a:lstStyle/>
          <a:p>
            <a:r>
              <a:rPr lang="zh-CN" altLang="en-US" sz="3200" dirty="0"/>
              <a:t>电路板的分类</a:t>
            </a:r>
            <a:endParaRPr lang="en-US" altLang="zh-CN" sz="3200" dirty="0"/>
          </a:p>
          <a:p>
            <a:pPr lvl="1"/>
            <a:r>
              <a:rPr lang="zh-CN" altLang="en-US" sz="2800" dirty="0"/>
              <a:t>面包板</a:t>
            </a:r>
            <a:endParaRPr lang="en-US" altLang="zh-CN" sz="2800" dirty="0"/>
          </a:p>
          <a:p>
            <a:pPr lvl="1"/>
            <a:endParaRPr lang="en-US" altLang="zh-CN" sz="2800" dirty="0"/>
          </a:p>
          <a:p>
            <a:pPr lvl="1"/>
            <a:endParaRPr lang="en-US" altLang="zh-CN" sz="2800" dirty="0"/>
          </a:p>
          <a:p>
            <a:pPr lvl="1"/>
            <a:r>
              <a:rPr lang="zh-CN" altLang="en-US" sz="2800" dirty="0"/>
              <a:t>万用板</a:t>
            </a:r>
            <a:endParaRPr lang="en-US" altLang="zh-CN" sz="2800" dirty="0"/>
          </a:p>
          <a:p>
            <a:pPr lvl="1"/>
            <a:endParaRPr lang="en-US" altLang="zh-CN" sz="2800" dirty="0"/>
          </a:p>
          <a:p>
            <a:pPr lvl="1"/>
            <a:endParaRPr lang="en-US" altLang="zh-CN" sz="2800" dirty="0"/>
          </a:p>
          <a:p>
            <a:pPr lvl="1"/>
            <a:r>
              <a:rPr lang="zh-CN" altLang="en-US" sz="2800" dirty="0">
                <a:hlinkClick r:id="rId3" action="ppaction://hlinksldjump"/>
              </a:rPr>
              <a:t>印刷线路板</a:t>
            </a:r>
            <a:r>
              <a:rPr lang="zh-CN" altLang="en-US" sz="2800" dirty="0"/>
              <a:t>（</a:t>
            </a:r>
            <a:r>
              <a:rPr lang="en-US" altLang="zh-CN" sz="2800" dirty="0"/>
              <a:t>PCB</a:t>
            </a:r>
            <a:r>
              <a:rPr lang="zh-CN" altLang="en-US" sz="2800" dirty="0"/>
              <a:t>）</a:t>
            </a:r>
            <a:endParaRPr lang="en-US" altLang="zh-CN" sz="2800" dirty="0"/>
          </a:p>
          <a:p>
            <a:pPr marL="109728" indent="0">
              <a:buNone/>
            </a:pPr>
            <a:endParaRPr lang="en-US" altLang="zh-CN" sz="3200" dirty="0"/>
          </a:p>
          <a:p>
            <a:endParaRPr lang="en-US" altLang="zh-CN" sz="3200" dirty="0"/>
          </a:p>
        </p:txBody>
      </p:sp>
      <p:pic>
        <p:nvPicPr>
          <p:cNvPr id="5" name="Picture 2" descr="C:\Users\Jianglei\Desktop\NUEDC\temp\2008111614184121.jpg"/>
          <p:cNvPicPr>
            <a:picLocks noChangeAspect="1" noChangeArrowheads="1"/>
          </p:cNvPicPr>
          <p:nvPr/>
        </p:nvPicPr>
        <p:blipFill>
          <a:blip r:embed="rId4" cstate="print"/>
          <a:srcRect/>
          <a:stretch>
            <a:fillRect/>
          </a:stretch>
        </p:blipFill>
        <p:spPr bwMode="auto">
          <a:xfrm>
            <a:off x="5760305" y="1150635"/>
            <a:ext cx="2688102" cy="1892424"/>
          </a:xfrm>
          <a:prstGeom prst="rect">
            <a:avLst/>
          </a:prstGeom>
          <a:noFill/>
        </p:spPr>
      </p:pic>
      <p:pic>
        <p:nvPicPr>
          <p:cNvPr id="6" name="Picture 3" descr="C:\Users\Jianglei\Desktop\NUEDC\temp\0,0,425,16140,500,375,22c5567a.jpg"/>
          <p:cNvPicPr>
            <a:picLocks noChangeAspect="1" noChangeArrowheads="1"/>
          </p:cNvPicPr>
          <p:nvPr/>
        </p:nvPicPr>
        <p:blipFill>
          <a:blip r:embed="rId5" cstate="print"/>
          <a:srcRect/>
          <a:stretch>
            <a:fillRect/>
          </a:stretch>
        </p:blipFill>
        <p:spPr bwMode="auto">
          <a:xfrm>
            <a:off x="2803857" y="2780927"/>
            <a:ext cx="2592288" cy="1944216"/>
          </a:xfrm>
          <a:prstGeom prst="rect">
            <a:avLst/>
          </a:prstGeom>
          <a:noFill/>
        </p:spPr>
      </p:pic>
      <p:pic>
        <p:nvPicPr>
          <p:cNvPr id="7" name="Picture 4" descr="C:\Users\Jianglei\Desktop\NUEDC\temp\2007122122494636546.jpg"/>
          <p:cNvPicPr>
            <a:picLocks noChangeAspect="1" noChangeArrowheads="1"/>
          </p:cNvPicPr>
          <p:nvPr/>
        </p:nvPicPr>
        <p:blipFill>
          <a:blip r:embed="rId6" cstate="print"/>
          <a:srcRect/>
          <a:stretch>
            <a:fillRect/>
          </a:stretch>
        </p:blipFill>
        <p:spPr bwMode="auto">
          <a:xfrm>
            <a:off x="5678459" y="4122141"/>
            <a:ext cx="3009900" cy="2247900"/>
          </a:xfrm>
          <a:prstGeom prst="rect">
            <a:avLst/>
          </a:prstGeom>
          <a:noFill/>
        </p:spPr>
      </p:pic>
      <p:sp>
        <p:nvSpPr>
          <p:cNvPr id="8" name="五角星 7"/>
          <p:cNvSpPr/>
          <p:nvPr/>
        </p:nvSpPr>
        <p:spPr>
          <a:xfrm>
            <a:off x="8064388" y="3861048"/>
            <a:ext cx="792088" cy="747464"/>
          </a:xfrm>
          <a:prstGeom prst="star5">
            <a:avLst>
              <a:gd name="adj" fmla="val 27356"/>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乘号 8"/>
          <p:cNvSpPr/>
          <p:nvPr/>
        </p:nvSpPr>
        <p:spPr>
          <a:xfrm>
            <a:off x="7884368" y="1628800"/>
            <a:ext cx="1152128" cy="100811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L 形 9"/>
          <p:cNvSpPr/>
          <p:nvPr/>
        </p:nvSpPr>
        <p:spPr>
          <a:xfrm rot="18682426">
            <a:off x="4506696" y="3743111"/>
            <a:ext cx="864096" cy="792088"/>
          </a:xfrm>
          <a:prstGeom prst="corner">
            <a:avLst>
              <a:gd name="adj1" fmla="val 25878"/>
              <a:gd name="adj2" fmla="val 276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标题 3"/>
          <p:cNvSpPr>
            <a:spLocks noGrp="1"/>
          </p:cNvSpPr>
          <p:nvPr>
            <p:ph type="ctrTitle"/>
          </p:nvPr>
        </p:nvSpPr>
        <p:spPr>
          <a:xfrm>
            <a:off x="6876256" y="75143"/>
            <a:ext cx="2229309" cy="814399"/>
          </a:xfrm>
        </p:spPr>
        <p:txBody>
          <a:bodyPr/>
          <a:lstStyle/>
          <a:p>
            <a:r>
              <a:rPr lang="zh-CN" altLang="en-US" sz="2400" dirty="0"/>
              <a:t>电路制作工艺</a:t>
            </a:r>
          </a:p>
        </p:txBody>
      </p:sp>
    </p:spTree>
    <p:extLst>
      <p:ext uri="{BB962C8B-B14F-4D97-AF65-F5344CB8AC3E}">
        <p14:creationId xmlns:p14="http://schemas.microsoft.com/office/powerpoint/2010/main" val="299593163"/>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588224" y="75143"/>
            <a:ext cx="2517341" cy="814399"/>
          </a:xfrm>
        </p:spPr>
        <p:txBody>
          <a:bodyPr>
            <a:normAutofit/>
          </a:bodyPr>
          <a:lstStyle/>
          <a:p>
            <a:r>
              <a:rPr lang="zh-CN" altLang="en-US" sz="2400" dirty="0"/>
              <a:t>电路制作工艺</a:t>
            </a:r>
            <a:endParaRPr lang="en-US" altLang="zh-CN" sz="2400" dirty="0"/>
          </a:p>
        </p:txBody>
      </p:sp>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normAutofit lnSpcReduction="10000"/>
          </a:bodyPr>
          <a:lstStyle/>
          <a:p>
            <a:r>
              <a:rPr lang="zh-CN" altLang="en-US" sz="3200" dirty="0"/>
              <a:t>什么是印刷线路板</a:t>
            </a:r>
            <a:endParaRPr lang="en-US" altLang="zh-CN" sz="3200" dirty="0"/>
          </a:p>
          <a:p>
            <a:pPr lvl="1"/>
            <a:r>
              <a:rPr lang="zh-CN" altLang="en-US" sz="2800" dirty="0"/>
              <a:t>通过在覆铜板表面贴附蚀刻阻剂，再通过腐蚀、电镀等工序加工出金属线路和图案构成元件信号连接的组件。</a:t>
            </a:r>
            <a:endParaRPr lang="en-US" altLang="zh-CN" sz="2800" dirty="0"/>
          </a:p>
          <a:p>
            <a:r>
              <a:rPr lang="zh-CN" altLang="en-US" sz="3200" dirty="0"/>
              <a:t>材料</a:t>
            </a:r>
            <a:endParaRPr lang="en-US" altLang="zh-CN" sz="3200" dirty="0"/>
          </a:p>
          <a:p>
            <a:pPr lvl="1"/>
            <a:r>
              <a:rPr lang="zh-CN" altLang="en-US" sz="2800" dirty="0"/>
              <a:t>铜、玻璃纤维、环氧树脂</a:t>
            </a:r>
            <a:endParaRPr lang="en-US" altLang="zh-CN" sz="2800" dirty="0"/>
          </a:p>
          <a:p>
            <a:r>
              <a:rPr lang="zh-CN" altLang="en-US" sz="3200" dirty="0">
                <a:hlinkClick r:id="rId3" action="ppaction://hlinksldjump"/>
              </a:rPr>
              <a:t>层叠结构</a:t>
            </a:r>
            <a:endParaRPr lang="en-US" altLang="zh-CN" sz="3200" dirty="0"/>
          </a:p>
          <a:p>
            <a:r>
              <a:rPr lang="zh-CN" altLang="en-US" sz="3200" dirty="0">
                <a:hlinkClick r:id="rId4" action="ppaction://hlinksldjump"/>
              </a:rPr>
              <a:t>生产流程</a:t>
            </a:r>
            <a:endParaRPr lang="en-US" altLang="zh-CN" sz="3200" dirty="0"/>
          </a:p>
          <a:p>
            <a:r>
              <a:rPr lang="zh-CN" altLang="en-US" sz="3200" dirty="0">
                <a:hlinkClick r:id="rId5" action="ppaction://hlinksldjump"/>
              </a:rPr>
              <a:t>设计工具</a:t>
            </a:r>
            <a:endParaRPr lang="en-US" altLang="zh-CN" sz="3200" dirty="0"/>
          </a:p>
          <a:p>
            <a:pPr marL="109728" indent="0">
              <a:buNone/>
            </a:pPr>
            <a:endParaRPr lang="en-US" altLang="zh-CN" sz="3200" dirty="0"/>
          </a:p>
          <a:p>
            <a:endParaRPr lang="en-US" altLang="zh-CN" sz="3200" dirty="0"/>
          </a:p>
        </p:txBody>
      </p:sp>
    </p:spTree>
    <p:extLst>
      <p:ext uri="{BB962C8B-B14F-4D97-AF65-F5344CB8AC3E}">
        <p14:creationId xmlns:p14="http://schemas.microsoft.com/office/powerpoint/2010/main" val="2319909271"/>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876256" y="75143"/>
            <a:ext cx="2229309" cy="814399"/>
          </a:xfrm>
        </p:spPr>
        <p:txBody>
          <a:bodyPr>
            <a:normAutofit/>
          </a:bodyPr>
          <a:lstStyle/>
          <a:p>
            <a:r>
              <a:rPr lang="zh-CN" altLang="en-US" sz="2400" dirty="0"/>
              <a:t>电路制作工艺</a:t>
            </a:r>
            <a:endParaRPr lang="en-US" altLang="zh-CN" sz="2400" dirty="0"/>
          </a:p>
        </p:txBody>
      </p:sp>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lstStyle/>
          <a:p>
            <a:r>
              <a:rPr lang="zh-CN" altLang="en-US" sz="3200" dirty="0"/>
              <a:t>层叠结构</a:t>
            </a:r>
            <a:endParaRPr lang="en-US" altLang="zh-CN" sz="3200" dirty="0"/>
          </a:p>
          <a:p>
            <a:pPr lvl="1"/>
            <a:r>
              <a:rPr lang="zh-CN" altLang="en-US" sz="2400" dirty="0">
                <a:ea typeface="黑体" pitchFamily="2" charset="-122"/>
              </a:rPr>
              <a:t>双面</a:t>
            </a:r>
            <a:r>
              <a:rPr lang="en-US" altLang="zh-CN" sz="2400" dirty="0">
                <a:ea typeface="黑体" pitchFamily="2" charset="-122"/>
              </a:rPr>
              <a:t>PCB</a:t>
            </a:r>
            <a:r>
              <a:rPr lang="zh-CN" altLang="en-US" sz="2400" dirty="0">
                <a:ea typeface="黑体" pitchFamily="2" charset="-122"/>
              </a:rPr>
              <a:t>层叠结构</a:t>
            </a:r>
          </a:p>
          <a:p>
            <a:pPr lvl="2"/>
            <a:r>
              <a:rPr lang="zh-CN" altLang="en-US" sz="2000" dirty="0">
                <a:ea typeface="黑体" pitchFamily="2" charset="-122"/>
              </a:rPr>
              <a:t>顶层丝印</a:t>
            </a:r>
          </a:p>
          <a:p>
            <a:pPr lvl="2"/>
            <a:r>
              <a:rPr lang="zh-CN" altLang="en-US" sz="2000" dirty="0">
                <a:ea typeface="黑体" pitchFamily="2" charset="-122"/>
              </a:rPr>
              <a:t>顶层阻焊</a:t>
            </a:r>
          </a:p>
          <a:p>
            <a:pPr lvl="2"/>
            <a:r>
              <a:rPr lang="zh-CN" altLang="en-US" sz="2000" dirty="0">
                <a:ea typeface="黑体" pitchFamily="2" charset="-122"/>
              </a:rPr>
              <a:t>顶层铜层</a:t>
            </a:r>
          </a:p>
          <a:p>
            <a:pPr lvl="2"/>
            <a:r>
              <a:rPr lang="zh-CN" altLang="en-US" sz="2000" dirty="0">
                <a:ea typeface="黑体" pitchFamily="2" charset="-122"/>
              </a:rPr>
              <a:t>绝缘层</a:t>
            </a:r>
          </a:p>
          <a:p>
            <a:pPr lvl="2"/>
            <a:r>
              <a:rPr lang="zh-CN" altLang="en-US" sz="2000" dirty="0">
                <a:ea typeface="黑体" pitchFamily="2" charset="-122"/>
              </a:rPr>
              <a:t>底层铜层</a:t>
            </a:r>
          </a:p>
          <a:p>
            <a:pPr lvl="2"/>
            <a:r>
              <a:rPr lang="zh-CN" altLang="en-US" sz="2000" dirty="0">
                <a:ea typeface="黑体" pitchFamily="2" charset="-122"/>
              </a:rPr>
              <a:t>底层阻焊</a:t>
            </a:r>
          </a:p>
          <a:p>
            <a:pPr lvl="2"/>
            <a:r>
              <a:rPr lang="zh-CN" altLang="en-US" sz="2000" dirty="0">
                <a:ea typeface="黑体" pitchFamily="2" charset="-122"/>
              </a:rPr>
              <a:t>底层丝印</a:t>
            </a:r>
          </a:p>
          <a:p>
            <a:pPr marL="109728" indent="0">
              <a:buNone/>
            </a:pPr>
            <a:endParaRPr lang="en-US" altLang="zh-CN" sz="3200" dirty="0"/>
          </a:p>
          <a:p>
            <a:endParaRPr lang="en-US" altLang="zh-CN" sz="3200" dirty="0"/>
          </a:p>
        </p:txBody>
      </p:sp>
      <p:pic>
        <p:nvPicPr>
          <p:cNvPr id="5" name="Picture 72" descr="PCBst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1412776"/>
            <a:ext cx="5029200" cy="2486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377914"/>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804248" y="75143"/>
            <a:ext cx="2301317" cy="814399"/>
          </a:xfrm>
        </p:spPr>
        <p:txBody>
          <a:bodyPr>
            <a:normAutofit/>
          </a:bodyPr>
          <a:lstStyle/>
          <a:p>
            <a:r>
              <a:rPr lang="zh-CN" altLang="en-US" sz="2400" dirty="0"/>
              <a:t>电路制作工艺</a:t>
            </a:r>
            <a:endParaRPr lang="en-US" altLang="zh-CN" sz="2400" dirty="0"/>
          </a:p>
        </p:txBody>
      </p:sp>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lstStyle/>
          <a:p>
            <a:r>
              <a:rPr lang="zh-CN" altLang="en-US" sz="3200" dirty="0"/>
              <a:t>生产流程</a:t>
            </a:r>
            <a:endParaRPr lang="en-US" altLang="zh-CN" sz="3200" dirty="0"/>
          </a:p>
          <a:p>
            <a:pPr marL="393192" lvl="3" indent="0">
              <a:spcBef>
                <a:spcPts val="400"/>
              </a:spcBef>
              <a:buClr>
                <a:schemeClr val="accent1"/>
              </a:buClr>
              <a:buSzPct val="68000"/>
              <a:buNone/>
            </a:pPr>
            <a:r>
              <a:rPr lang="zh-CN" altLang="en-US" sz="2800" dirty="0">
                <a:ea typeface="黑体" pitchFamily="2" charset="-122"/>
              </a:rPr>
              <a:t>设计文件 </a:t>
            </a:r>
            <a:r>
              <a:rPr lang="en-US" altLang="zh-CN" sz="2800" dirty="0">
                <a:ea typeface="黑体" pitchFamily="2" charset="-122"/>
              </a:rPr>
              <a:t>-&gt; </a:t>
            </a:r>
            <a:r>
              <a:rPr lang="zh-CN" altLang="en-US" sz="2800" dirty="0">
                <a:ea typeface="黑体" pitchFamily="2" charset="-122"/>
              </a:rPr>
              <a:t>光绘胶片</a:t>
            </a:r>
            <a:r>
              <a:rPr lang="en-US" altLang="zh-CN" sz="2800" dirty="0">
                <a:ea typeface="黑体" pitchFamily="2" charset="-122"/>
              </a:rPr>
              <a:t>-&gt; </a:t>
            </a:r>
            <a:r>
              <a:rPr lang="zh-CN" altLang="en-US" sz="2800" dirty="0">
                <a:ea typeface="黑体" pitchFamily="2" charset="-122"/>
              </a:rPr>
              <a:t>覆铜板开料 </a:t>
            </a:r>
            <a:r>
              <a:rPr lang="en-US" altLang="zh-CN" sz="2800" dirty="0">
                <a:ea typeface="黑体" pitchFamily="2" charset="-122"/>
              </a:rPr>
              <a:t>-&gt; </a:t>
            </a:r>
          </a:p>
          <a:p>
            <a:pPr marL="393192" lvl="3" indent="0">
              <a:spcBef>
                <a:spcPts val="400"/>
              </a:spcBef>
              <a:buClr>
                <a:schemeClr val="accent1"/>
              </a:buClr>
              <a:buSzPct val="68000"/>
              <a:buNone/>
            </a:pPr>
            <a:r>
              <a:rPr lang="zh-CN" altLang="en-US" sz="2800" dirty="0">
                <a:ea typeface="黑体" pitchFamily="2" charset="-122"/>
              </a:rPr>
              <a:t>钻孔 </a:t>
            </a:r>
            <a:r>
              <a:rPr lang="en-US" altLang="zh-CN" sz="2800" dirty="0">
                <a:ea typeface="黑体" pitchFamily="2" charset="-122"/>
              </a:rPr>
              <a:t>-&gt;</a:t>
            </a:r>
            <a:r>
              <a:rPr lang="zh-CN" altLang="en-US" sz="2800" dirty="0">
                <a:ea typeface="黑体" pitchFamily="2" charset="-122"/>
              </a:rPr>
              <a:t>金属孔化 </a:t>
            </a:r>
            <a:r>
              <a:rPr lang="en-US" altLang="zh-CN" sz="2800" dirty="0">
                <a:ea typeface="黑体" pitchFamily="2" charset="-122"/>
              </a:rPr>
              <a:t>-&gt; </a:t>
            </a:r>
            <a:r>
              <a:rPr lang="zh-CN" altLang="en-US" sz="2800" dirty="0">
                <a:ea typeface="黑体" pitchFamily="2" charset="-122"/>
              </a:rPr>
              <a:t>铜箔腐蚀 </a:t>
            </a:r>
            <a:r>
              <a:rPr lang="en-US" altLang="zh-CN" sz="2800" dirty="0">
                <a:ea typeface="黑体" pitchFamily="2" charset="-122"/>
              </a:rPr>
              <a:t>-&gt;</a:t>
            </a:r>
            <a:r>
              <a:rPr lang="zh-CN" altLang="en-US" sz="2800" dirty="0">
                <a:ea typeface="黑体" pitchFamily="2" charset="-122"/>
              </a:rPr>
              <a:t> 涂阻焊层 </a:t>
            </a:r>
            <a:r>
              <a:rPr lang="en-US" altLang="zh-CN" sz="2800" dirty="0">
                <a:ea typeface="黑体" pitchFamily="2" charset="-122"/>
              </a:rPr>
              <a:t>-&gt;</a:t>
            </a:r>
            <a:r>
              <a:rPr lang="zh-CN" altLang="en-US" sz="2800" dirty="0">
                <a:ea typeface="黑体" pitchFamily="2" charset="-122"/>
              </a:rPr>
              <a:t> 图形丝印 </a:t>
            </a:r>
            <a:r>
              <a:rPr lang="en-US" altLang="zh-CN" sz="2800" dirty="0">
                <a:ea typeface="黑体" pitchFamily="2" charset="-122"/>
              </a:rPr>
              <a:t>-&gt;</a:t>
            </a:r>
            <a:r>
              <a:rPr lang="zh-CN" altLang="en-US" sz="2800" dirty="0">
                <a:ea typeface="黑体" pitchFamily="2" charset="-122"/>
              </a:rPr>
              <a:t>喷锡</a:t>
            </a:r>
            <a:r>
              <a:rPr lang="en-US" altLang="zh-CN" sz="2800" dirty="0">
                <a:ea typeface="黑体" pitchFamily="2" charset="-122"/>
              </a:rPr>
              <a:t>/</a:t>
            </a:r>
            <a:r>
              <a:rPr lang="zh-CN" altLang="en-US" sz="2800" dirty="0">
                <a:ea typeface="黑体" pitchFamily="2" charset="-122"/>
              </a:rPr>
              <a:t>电镀 </a:t>
            </a:r>
            <a:r>
              <a:rPr lang="en-US" altLang="zh-CN" sz="2800" dirty="0">
                <a:ea typeface="黑体" pitchFamily="2" charset="-122"/>
              </a:rPr>
              <a:t>-&gt;</a:t>
            </a:r>
            <a:r>
              <a:rPr lang="zh-CN" altLang="en-US" sz="2800" dirty="0">
                <a:ea typeface="黑体" pitchFamily="2" charset="-122"/>
              </a:rPr>
              <a:t> 热风整平 </a:t>
            </a:r>
            <a:r>
              <a:rPr lang="en-US" altLang="zh-CN" sz="2800" dirty="0">
                <a:ea typeface="黑体" pitchFamily="2" charset="-122"/>
              </a:rPr>
              <a:t>-&gt;</a:t>
            </a:r>
            <a:r>
              <a:rPr lang="zh-CN" altLang="en-US" sz="2800" dirty="0">
                <a:ea typeface="黑体" pitchFamily="2" charset="-122"/>
              </a:rPr>
              <a:t> 检查测试 </a:t>
            </a:r>
            <a:r>
              <a:rPr lang="en-US" altLang="zh-CN" sz="2800" dirty="0">
                <a:ea typeface="黑体" pitchFamily="2" charset="-122"/>
              </a:rPr>
              <a:t>-&gt; </a:t>
            </a:r>
            <a:r>
              <a:rPr lang="zh-CN" altLang="en-US" sz="2800" dirty="0">
                <a:ea typeface="黑体" pitchFamily="2" charset="-122"/>
              </a:rPr>
              <a:t>出厂</a:t>
            </a:r>
          </a:p>
          <a:p>
            <a:endParaRPr lang="en-US" altLang="zh-CN" sz="3200" dirty="0"/>
          </a:p>
          <a:p>
            <a:pPr marL="109728" indent="0">
              <a:buNone/>
            </a:pPr>
            <a:endParaRPr lang="en-US" altLang="zh-CN" sz="3200" dirty="0"/>
          </a:p>
          <a:p>
            <a:endParaRPr lang="en-US" altLang="zh-CN" sz="3200" dirty="0"/>
          </a:p>
        </p:txBody>
      </p:sp>
    </p:spTree>
    <p:extLst>
      <p:ext uri="{BB962C8B-B14F-4D97-AF65-F5344CB8AC3E}">
        <p14:creationId xmlns:p14="http://schemas.microsoft.com/office/powerpoint/2010/main" val="821313833"/>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876256" y="75143"/>
            <a:ext cx="2229309" cy="814399"/>
          </a:xfrm>
        </p:spPr>
        <p:txBody>
          <a:bodyPr>
            <a:normAutofit/>
          </a:bodyPr>
          <a:lstStyle/>
          <a:p>
            <a:r>
              <a:rPr lang="zh-CN" altLang="en-US" sz="2400" dirty="0"/>
              <a:t>电路制作工艺</a:t>
            </a:r>
            <a:endParaRPr lang="en-US" altLang="zh-CN" sz="2400" dirty="0"/>
          </a:p>
        </p:txBody>
      </p:sp>
      <p:sp>
        <p:nvSpPr>
          <p:cNvPr id="4" name="日期占位符 3"/>
          <p:cNvSpPr>
            <a:spLocks noGrp="1"/>
          </p:cNvSpPr>
          <p:nvPr>
            <p:ph type="dt" sz="half" idx="10"/>
          </p:nvPr>
        </p:nvSpPr>
        <p:spPr/>
        <p:txBody>
          <a:bodyPr/>
          <a:lstStyle/>
          <a:p>
            <a:fld id="{A9FE6A2B-745A-401F-B471-0BF6DD6D4A7A}" type="datetime2">
              <a:rPr lang="zh-CN" altLang="en-US" smtClean="0"/>
              <a:t>2022年6月30日</a:t>
            </a:fld>
            <a:endParaRPr lang="zh-CN" altLang="en-US"/>
          </a:p>
        </p:txBody>
      </p:sp>
      <p:sp>
        <p:nvSpPr>
          <p:cNvPr id="2" name="内容占位符 1"/>
          <p:cNvSpPr>
            <a:spLocks noGrp="1"/>
          </p:cNvSpPr>
          <p:nvPr>
            <p:ph idx="1"/>
          </p:nvPr>
        </p:nvSpPr>
        <p:spPr/>
        <p:txBody>
          <a:bodyPr/>
          <a:lstStyle/>
          <a:p>
            <a:r>
              <a:rPr lang="en-US" altLang="zh-CN" sz="3200" dirty="0"/>
              <a:t>PCB</a:t>
            </a:r>
            <a:r>
              <a:rPr lang="zh-CN" altLang="en-US" sz="3200" dirty="0"/>
              <a:t>打样工厂</a:t>
            </a:r>
            <a:endParaRPr lang="en-US" altLang="zh-CN" sz="3200" dirty="0"/>
          </a:p>
          <a:p>
            <a:pPr lvl="1"/>
            <a:r>
              <a:rPr lang="zh-CN" altLang="en-US" sz="2400" dirty="0">
                <a:ea typeface="黑体" pitchFamily="2" charset="-122"/>
              </a:rPr>
              <a:t>深圳嘉立创</a:t>
            </a:r>
            <a:r>
              <a:rPr lang="en-US" altLang="zh-CN" sz="2400" dirty="0">
                <a:ea typeface="黑体" pitchFamily="2" charset="-122"/>
              </a:rPr>
              <a:t> </a:t>
            </a:r>
            <a:r>
              <a:rPr lang="en-US" altLang="zh-CN" sz="2400" dirty="0">
                <a:hlinkClick r:id="rId3"/>
              </a:rPr>
              <a:t>https://www.jlc.com/</a:t>
            </a:r>
            <a:endParaRPr lang="en-US" altLang="zh-CN" sz="2400" dirty="0">
              <a:ea typeface="黑体" pitchFamily="2" charset="-122"/>
            </a:endParaRPr>
          </a:p>
          <a:p>
            <a:pPr lvl="1"/>
            <a:r>
              <a:rPr lang="zh-CN" altLang="en-US" sz="2400" dirty="0">
                <a:ea typeface="黑体" pitchFamily="2" charset="-122"/>
              </a:rPr>
              <a:t>杭州捷配  </a:t>
            </a:r>
            <a:r>
              <a:rPr lang="en-US" altLang="zh-CN" sz="2400" dirty="0">
                <a:hlinkClick r:id="rId4"/>
              </a:rPr>
              <a:t>https://www.jiepei.com/</a:t>
            </a:r>
            <a:endParaRPr lang="zh-CN" altLang="en-US" sz="2400" dirty="0">
              <a:ea typeface="黑体" pitchFamily="2" charset="-122"/>
            </a:endParaRPr>
          </a:p>
          <a:p>
            <a:endParaRPr lang="en-US" altLang="zh-CN" sz="3200" dirty="0"/>
          </a:p>
          <a:p>
            <a:pPr marL="109728" indent="0">
              <a:buNone/>
            </a:pPr>
            <a:endParaRPr lang="en-US" altLang="zh-CN" sz="3200" dirty="0"/>
          </a:p>
          <a:p>
            <a:endParaRPr lang="en-US" altLang="zh-CN" sz="3200" dirty="0"/>
          </a:p>
        </p:txBody>
      </p:sp>
    </p:spTree>
    <p:extLst>
      <p:ext uri="{BB962C8B-B14F-4D97-AF65-F5344CB8AC3E}">
        <p14:creationId xmlns:p14="http://schemas.microsoft.com/office/powerpoint/2010/main" val="333606761"/>
      </p:ext>
    </p:extLst>
  </p:cSld>
  <p:clrMapOvr>
    <a:masterClrMapping/>
  </p:clrMapOvr>
  <p:transition spd="slow">
    <p:cover/>
  </p:transition>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645</TotalTime>
  <Words>1375</Words>
  <Application>Microsoft Office PowerPoint</Application>
  <PresentationFormat>全屏显示(4:3)</PresentationFormat>
  <Paragraphs>383</Paragraphs>
  <Slides>32</Slides>
  <Notes>28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黑体</vt:lpstr>
      <vt:lpstr>宋体</vt:lpstr>
      <vt:lpstr>微软雅黑</vt:lpstr>
      <vt:lpstr>微软雅黑 Light</vt:lpstr>
      <vt:lpstr>幼圆</vt:lpstr>
      <vt:lpstr>Arial</vt:lpstr>
      <vt:lpstr>Calibri</vt:lpstr>
      <vt:lpstr>Cambria Math</vt:lpstr>
      <vt:lpstr>Verdana</vt:lpstr>
      <vt:lpstr>Wingdings</vt:lpstr>
      <vt:lpstr>Wingdings 3</vt:lpstr>
      <vt:lpstr>自定义设计方案</vt:lpstr>
      <vt:lpstr>单元2.元器件的识别与选用</vt:lpstr>
      <vt:lpstr>AGENDA</vt:lpstr>
      <vt:lpstr>电路制作工艺</vt:lpstr>
      <vt:lpstr>PowerPoint 演示文稿</vt:lpstr>
      <vt:lpstr>电路制作工艺</vt:lpstr>
      <vt:lpstr>电路制作工艺</vt:lpstr>
      <vt:lpstr>电路制作工艺</vt:lpstr>
      <vt:lpstr>电路制作工艺</vt:lpstr>
      <vt:lpstr>电路制作工艺</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元器件识别与选用</vt:lpstr>
      <vt:lpstr>本课程所用到的关键元器件</vt:lpstr>
      <vt:lpstr>本课程所用到的关键元器件</vt:lpstr>
      <vt:lpstr>本课程所用到的关键元器件</vt:lpstr>
      <vt:lpstr>本课程所用到的关键元器件</vt:lpstr>
      <vt:lpstr>本课程所用到的关键元器件</vt:lpstr>
      <vt:lpstr>问题与思考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Jianglei</dc:creator>
  <cp:lastModifiedBy>蒋磊</cp:lastModifiedBy>
  <cp:revision>122</cp:revision>
  <dcterms:created xsi:type="dcterms:W3CDTF">2019-04-12T14:16:27Z</dcterms:created>
  <dcterms:modified xsi:type="dcterms:W3CDTF">2022-06-30T12:26:38Z</dcterms:modified>
</cp:coreProperties>
</file>