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72" r:id="rId3"/>
    <p:sldId id="330" r:id="rId4"/>
    <p:sldId id="331" r:id="rId5"/>
    <p:sldId id="329" r:id="rId6"/>
    <p:sldId id="332" r:id="rId7"/>
    <p:sldId id="333" r:id="rId8"/>
    <p:sldId id="334" r:id="rId9"/>
    <p:sldId id="335" r:id="rId10"/>
    <p:sldId id="336" r:id="rId11"/>
    <p:sldId id="337" r:id="rId12"/>
    <p:sldId id="29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55" autoAdjust="0"/>
    <p:restoredTop sz="94660"/>
  </p:normalViewPr>
  <p:slideViewPr>
    <p:cSldViewPr>
      <p:cViewPr varScale="1">
        <p:scale>
          <a:sx n="113" d="100"/>
          <a:sy n="113" d="100"/>
        </p:scale>
        <p:origin x="126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F3593-DB2E-4AEA-8A62-D2024DB34DD9}" type="datetimeFigureOut">
              <a:rPr lang="zh-CN" altLang="en-US" smtClean="0"/>
              <a:t>2023/7/11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4C2B6-37A6-4222-843A-0484713E86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1"/>
            <a:ext cx="9144000" cy="37627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7772400" cy="11918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6400800" cy="67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9AEC0212-59CF-4718-B93E-5AFC0B36EBB3}" type="datetime2">
              <a:rPr lang="zh-CN" altLang="en-US" smtClean="0"/>
              <a:t>2023年7月11日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0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3F061-620D-4222-91E4-F1696D455249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0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5B2B-862D-46E6-B793-F44ED02CCF98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1060-D8FE-4822-9C99-4CC18DEC4153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08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AC509-5BB5-402B-9264-BD6FCA991979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884368" y="6453336"/>
            <a:ext cx="1259632" cy="216024"/>
          </a:xfrm>
        </p:spPr>
        <p:txBody>
          <a:bodyPr/>
          <a:lstStyle/>
          <a:p>
            <a:fld id="{12C5447D-ED82-4AAD-827E-C0AEFFA9A8F6}" type="datetime2">
              <a:rPr lang="zh-CN" altLang="en-US" smtClean="0"/>
              <a:t>2023年7月11日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886408"/>
            <a:ext cx="9159316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  <p:sp>
        <p:nvSpPr>
          <p:cNvPr id="12" name="文本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98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78798" y="75143"/>
            <a:ext cx="6626767" cy="814399"/>
          </a:xfrm>
        </p:spPr>
        <p:txBody>
          <a:bodyPr>
            <a:normAutofit/>
          </a:bodyPr>
          <a:lstStyle>
            <a:lvl1pPr>
              <a:defRPr sz="36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244408" y="6453336"/>
            <a:ext cx="899592" cy="216024"/>
          </a:xfrm>
        </p:spPr>
        <p:txBody>
          <a:bodyPr/>
          <a:lstStyle/>
          <a:p>
            <a:fld id="{BD8CA21B-A3FE-4686-A5CE-B5A28A3C4A9A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192688" cy="216024"/>
          </a:xfrm>
        </p:spPr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6453336"/>
            <a:ext cx="611560" cy="216024"/>
          </a:xfrm>
        </p:spPr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5316" y="886408"/>
            <a:ext cx="9144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576064" cy="576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9"/>
            <a:ext cx="146046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87B6-DDB1-4438-A880-B16CC30493FD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64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5A96-2335-4EF7-B157-E192B09BD85C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1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452E-C9E9-421A-B8FC-866C18F2F756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29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5A4-8AF8-4C13-828E-1EB9D86B6F27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E452-91A1-43D4-AAFF-64EAFB03EF0C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7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276C-1704-4C93-B570-69EA62E1BA0F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7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F623-283D-46E1-815E-2619D259B4AD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9FBB-C18F-44E8-9DC4-345A7899A0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8" r:id="rId2"/>
    <p:sldLayoutId id="2147483769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1520" y="4551755"/>
            <a:ext cx="8352928" cy="1155575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单元</a:t>
            </a:r>
            <a:r>
              <a:rPr lang="en-US" altLang="zh-CN" sz="4000" dirty="0"/>
              <a:t>4.</a:t>
            </a:r>
            <a:r>
              <a:rPr lang="zh-CN" altLang="en-US" sz="4000" dirty="0"/>
              <a:t> </a:t>
            </a:r>
            <a:r>
              <a:rPr lang="en-US" altLang="zh-CN" sz="4000" dirty="0"/>
              <a:t>PCB</a:t>
            </a:r>
            <a:r>
              <a:rPr lang="zh-CN" altLang="en-US" sz="4000" dirty="0"/>
              <a:t>设计软件</a:t>
            </a:r>
            <a:r>
              <a:rPr lang="en-US" altLang="zh-CN" sz="4000" dirty="0"/>
              <a:t>——KiCAD</a:t>
            </a:r>
            <a:r>
              <a:rPr lang="zh-CN" altLang="en-US" sz="4000" dirty="0"/>
              <a:t>（二）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7847856" y="6381328"/>
            <a:ext cx="1296144" cy="365125"/>
          </a:xfrm>
        </p:spPr>
        <p:txBody>
          <a:bodyPr/>
          <a:lstStyle/>
          <a:p>
            <a:fld id="{0501C6E3-BBC2-4746-8F07-0BD14AD73BFC}" type="datetime2">
              <a:rPr lang="zh-CN" altLang="en-US" smtClean="0"/>
              <a:t>2023年7月11日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05780" y="4149080"/>
            <a:ext cx="369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综合设计与实践</a:t>
            </a:r>
            <a:r>
              <a:rPr lang="en-US" altLang="zh-CN" dirty="0"/>
              <a:t>A-</a:t>
            </a:r>
            <a:r>
              <a:rPr lang="zh-CN" altLang="en-US" dirty="0"/>
              <a:t>课号：</a:t>
            </a:r>
            <a:r>
              <a:rPr lang="en-US" altLang="zh-CN" dirty="0"/>
              <a:t>10062801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92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光绘文件的导出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用途：</a:t>
            </a:r>
            <a:r>
              <a:rPr lang="en-US" altLang="zh-CN" sz="2200" dirty="0"/>
              <a:t>PCB</a:t>
            </a:r>
            <a:r>
              <a:rPr lang="zh-CN" altLang="en-US" sz="2200" dirty="0"/>
              <a:t>工厂通用的标准图纸格式</a:t>
            </a:r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光绘格式设定：</a:t>
            </a:r>
            <a:r>
              <a:rPr lang="en-US" altLang="zh-CN" sz="2200" dirty="0"/>
              <a:t>	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en-US" altLang="zh-CN" sz="22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017B757-9803-4CC5-909A-33E891E32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060" y="2169092"/>
            <a:ext cx="5255420" cy="428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55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钻孔文件的导出</a:t>
            </a:r>
            <a:endParaRPr lang="en-US" altLang="zh-CN" sz="2800" dirty="0"/>
          </a:p>
          <a:p>
            <a:pPr lvl="1"/>
            <a:r>
              <a:rPr lang="en-US" altLang="zh-CN" sz="2200" dirty="0"/>
              <a:t>	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en-US" altLang="zh-CN" sz="22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2BA9627-F767-44B2-A7D6-2E0532E4C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80" y="2132856"/>
            <a:ext cx="4698268" cy="357447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0E25BEF-0A19-44BB-AE11-29E554AA6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44559"/>
            <a:ext cx="5112568" cy="388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2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7164288" y="44624"/>
            <a:ext cx="1971203" cy="81439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问题与思考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39552" y="1484784"/>
            <a:ext cx="81369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综合作业（三）：</a:t>
            </a:r>
            <a:endParaRPr lang="en-US" altLang="zh-CN" sz="2800" dirty="0"/>
          </a:p>
          <a:p>
            <a:r>
              <a:rPr lang="zh-CN" altLang="en-US" dirty="0"/>
              <a:t>根据上次作业所设计的基于</a:t>
            </a:r>
            <a:r>
              <a:rPr lang="en-US" altLang="zh-CN" dirty="0"/>
              <a:t>PN</a:t>
            </a:r>
            <a:r>
              <a:rPr lang="zh-CN" altLang="en-US" dirty="0"/>
              <a:t>结的温度传感器的模拟信号处理部分，以及基于</a:t>
            </a:r>
            <a:r>
              <a:rPr lang="en-US" altLang="zh-CN" dirty="0"/>
              <a:t>STM32G030C8T6</a:t>
            </a:r>
            <a:r>
              <a:rPr lang="zh-CN" altLang="en-US" dirty="0"/>
              <a:t>最小系统，使用</a:t>
            </a:r>
            <a:r>
              <a:rPr lang="en-US" altLang="zh-CN" dirty="0" err="1"/>
              <a:t>KiCAD</a:t>
            </a:r>
            <a:r>
              <a:rPr lang="zh-CN" altLang="en-US" dirty="0"/>
              <a:t>设计一个可实现的电路图和</a:t>
            </a:r>
            <a:r>
              <a:rPr lang="en-US" altLang="zh-CN" dirty="0"/>
              <a:t>PCB</a:t>
            </a:r>
            <a:r>
              <a:rPr lang="zh-CN" altLang="en-US" dirty="0"/>
              <a:t>，要求：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电路使用</a:t>
            </a:r>
            <a:r>
              <a:rPr lang="en-US" altLang="zh-CN" dirty="0"/>
              <a:t>USB Type-C</a:t>
            </a:r>
            <a:r>
              <a:rPr lang="zh-CN" altLang="en-US" dirty="0"/>
              <a:t>接口作为电源与通讯端口；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使用</a:t>
            </a:r>
            <a:r>
              <a:rPr lang="en-US" altLang="zh-CN" dirty="0"/>
              <a:t>4</a:t>
            </a:r>
            <a:r>
              <a:rPr lang="zh-CN" altLang="en-US" dirty="0"/>
              <a:t>位共阴</a:t>
            </a:r>
            <a:r>
              <a:rPr lang="en-US" altLang="zh-CN" dirty="0"/>
              <a:t>LED</a:t>
            </a:r>
            <a:r>
              <a:rPr lang="zh-CN" altLang="en-US" dirty="0"/>
              <a:t>数码管作为显示器件；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LM324</a:t>
            </a:r>
            <a:r>
              <a:rPr lang="zh-CN" altLang="en-US" dirty="0"/>
              <a:t>、电阻、电容均使用</a:t>
            </a:r>
            <a:r>
              <a:rPr lang="en-US" altLang="zh-CN" dirty="0"/>
              <a:t>SMD</a:t>
            </a:r>
            <a:r>
              <a:rPr lang="zh-CN" altLang="en-US" dirty="0"/>
              <a:t>封装，测温用二</a:t>
            </a:r>
            <a:r>
              <a:rPr lang="en-US" altLang="zh-CN" dirty="0"/>
              <a:t>/</a:t>
            </a:r>
            <a:r>
              <a:rPr lang="zh-CN" altLang="en-US" dirty="0"/>
              <a:t>三极管使用</a:t>
            </a:r>
            <a:r>
              <a:rPr lang="en-US" altLang="zh-CN" dirty="0"/>
              <a:t>XH-2A</a:t>
            </a:r>
            <a:r>
              <a:rPr lang="zh-CN" altLang="en-US" dirty="0"/>
              <a:t>插座与系统连接；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电路板上必须保留单片机的</a:t>
            </a:r>
            <a:r>
              <a:rPr lang="en-US" altLang="zh-CN" dirty="0"/>
              <a:t>SWD</a:t>
            </a:r>
            <a:r>
              <a:rPr lang="zh-CN" altLang="en-US" dirty="0"/>
              <a:t>调试接口和</a:t>
            </a:r>
            <a:r>
              <a:rPr lang="en-US" altLang="zh-CN" dirty="0"/>
              <a:t>Boot0</a:t>
            </a:r>
            <a:r>
              <a:rPr lang="zh-CN" altLang="en-US" dirty="0"/>
              <a:t>外接下拉电阻；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使用单片机</a:t>
            </a:r>
            <a:r>
              <a:rPr lang="en-US" altLang="zh-CN" dirty="0"/>
              <a:t>ADC</a:t>
            </a:r>
            <a:r>
              <a:rPr lang="zh-CN" altLang="en-US" dirty="0"/>
              <a:t>采集</a:t>
            </a:r>
            <a:r>
              <a:rPr lang="en-US" altLang="zh-CN" dirty="0"/>
              <a:t>PN</a:t>
            </a:r>
            <a:r>
              <a:rPr lang="zh-CN" altLang="en-US" dirty="0"/>
              <a:t>结温度传感电路生成的电压信号，经解算、校准后，使用</a:t>
            </a:r>
            <a:r>
              <a:rPr lang="en-US" altLang="zh-CN" dirty="0"/>
              <a:t>LED</a:t>
            </a:r>
            <a:r>
              <a:rPr lang="zh-CN" altLang="en-US" dirty="0"/>
              <a:t>数码管显示，每秒更新次数不小于</a:t>
            </a:r>
            <a:r>
              <a:rPr lang="en-US" altLang="zh-CN" dirty="0"/>
              <a:t>2</a:t>
            </a:r>
            <a:r>
              <a:rPr lang="zh-CN" altLang="en-US" dirty="0"/>
              <a:t>次；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单片机通过串口与计算机通信，使用</a:t>
            </a:r>
            <a:r>
              <a:rPr lang="en-US" altLang="zh-CN" dirty="0"/>
              <a:t>CH340N</a:t>
            </a:r>
            <a:r>
              <a:rPr lang="zh-CN" altLang="en-US" dirty="0"/>
              <a:t>作为</a:t>
            </a:r>
            <a:r>
              <a:rPr lang="en-US" altLang="zh-CN" dirty="0"/>
              <a:t>USB-</a:t>
            </a:r>
            <a:r>
              <a:rPr lang="zh-CN" altLang="en-US" dirty="0"/>
              <a:t>串口转接器，单片机以字符串形式，通过</a:t>
            </a:r>
            <a:r>
              <a:rPr lang="en-US" altLang="zh-CN" dirty="0"/>
              <a:t>USB</a:t>
            </a:r>
            <a:r>
              <a:rPr lang="zh-CN" altLang="en-US" dirty="0"/>
              <a:t>虚拟串口每秒至少发送</a:t>
            </a:r>
            <a:r>
              <a:rPr lang="en-US" altLang="zh-CN" dirty="0"/>
              <a:t>2</a:t>
            </a:r>
            <a:r>
              <a:rPr lang="zh-CN" altLang="en-US" dirty="0"/>
              <a:t>个温度数值；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PCB</a:t>
            </a:r>
            <a:r>
              <a:rPr lang="zh-CN" altLang="en-US" dirty="0"/>
              <a:t>最大尺寸</a:t>
            </a:r>
            <a:r>
              <a:rPr lang="en-US" altLang="zh-CN" dirty="0"/>
              <a:t>10</a:t>
            </a:r>
            <a:r>
              <a:rPr lang="zh-CN" altLang="en-US" dirty="0"/>
              <a:t>*</a:t>
            </a:r>
            <a:r>
              <a:rPr lang="en-US" altLang="zh-CN" dirty="0"/>
              <a:t>10cm</a:t>
            </a:r>
            <a:r>
              <a:rPr lang="zh-CN" altLang="en-US" dirty="0"/>
              <a:t>，工艺要求见上文；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PCB</a:t>
            </a:r>
            <a:r>
              <a:rPr lang="zh-CN" altLang="en-US" dirty="0"/>
              <a:t>正面下方应标注你的姓名（拼音）和学号，单个字符高度</a:t>
            </a:r>
            <a:r>
              <a:rPr lang="en-US" altLang="zh-CN" dirty="0"/>
              <a:t>3mm</a:t>
            </a:r>
            <a:r>
              <a:rPr lang="zh-CN" altLang="en-US" dirty="0"/>
              <a:t>，宽度</a:t>
            </a:r>
            <a:r>
              <a:rPr lang="en-US" altLang="zh-CN" dirty="0"/>
              <a:t>2mm</a:t>
            </a:r>
            <a:r>
              <a:rPr lang="zh-CN" altLang="en-US" dirty="0"/>
              <a:t>；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7</a:t>
            </a:r>
            <a:r>
              <a:rPr lang="zh-CN" altLang="en-US" dirty="0"/>
              <a:t>月</a:t>
            </a:r>
            <a:r>
              <a:rPr lang="en-US" altLang="zh-CN" dirty="0"/>
              <a:t>15</a:t>
            </a:r>
            <a:r>
              <a:rPr lang="zh-CN" altLang="en-US" dirty="0"/>
              <a:t>日晚</a:t>
            </a:r>
            <a:r>
              <a:rPr lang="en-US" altLang="zh-CN" dirty="0"/>
              <a:t>8</a:t>
            </a:r>
            <a:r>
              <a:rPr lang="zh-CN" altLang="en-US" dirty="0"/>
              <a:t>时前自行向</a:t>
            </a:r>
            <a:r>
              <a:rPr lang="en-US" altLang="zh-CN" dirty="0"/>
              <a:t>PCB</a:t>
            </a:r>
            <a:r>
              <a:rPr lang="zh-CN" altLang="en-US" dirty="0"/>
              <a:t>制造商提交</a:t>
            </a:r>
            <a:r>
              <a:rPr lang="en-US" altLang="zh-CN" dirty="0"/>
              <a:t>PCB</a:t>
            </a:r>
            <a:r>
              <a:rPr lang="zh-CN" altLang="en-US"/>
              <a:t>订单。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896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588224" y="44624"/>
            <a:ext cx="2547266" cy="81439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AGENDA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756084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使用</a:t>
            </a:r>
            <a:r>
              <a:rPr lang="en-US" altLang="zh-CN" sz="2800" dirty="0"/>
              <a:t>KiCAD</a:t>
            </a:r>
            <a:r>
              <a:rPr lang="zh-CN" altLang="en-US" sz="2800" dirty="0"/>
              <a:t>进行</a:t>
            </a:r>
            <a:r>
              <a:rPr lang="en-US" altLang="zh-CN" sz="2800" dirty="0"/>
              <a:t>PCB</a:t>
            </a:r>
            <a:r>
              <a:rPr lang="zh-CN" altLang="en-US" sz="2800" dirty="0"/>
              <a:t>设计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概念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流程</a:t>
            </a:r>
            <a:endParaRPr lang="en-US" altLang="zh-CN" sz="28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400" dirty="0"/>
              <a:t>准备工作</a:t>
            </a:r>
            <a:endParaRPr lang="en-US" altLang="zh-CN" sz="2400" dirty="0"/>
          </a:p>
          <a:p>
            <a:pPr marL="1828800" lvl="3" indent="-457200">
              <a:buFont typeface="Wingdings" panose="05000000000000000000" pitchFamily="2" charset="2"/>
              <a:buChar char="§"/>
            </a:pPr>
            <a:r>
              <a:rPr lang="zh-CN" altLang="en-US" dirty="0"/>
              <a:t>封装库设计与修改</a:t>
            </a:r>
            <a:endParaRPr lang="en-US" altLang="zh-CN" dirty="0"/>
          </a:p>
          <a:p>
            <a:pPr marL="1828800" lvl="3" indent="-457200">
              <a:buFont typeface="Wingdings" panose="05000000000000000000" pitchFamily="2" charset="2"/>
              <a:buChar char="§"/>
            </a:pPr>
            <a:r>
              <a:rPr lang="en-US" altLang="zh-CN" dirty="0"/>
              <a:t>PCB</a:t>
            </a:r>
            <a:r>
              <a:rPr lang="zh-CN" altLang="en-US" dirty="0"/>
              <a:t>外形定义</a:t>
            </a:r>
            <a:endParaRPr lang="en-US" altLang="zh-CN" dirty="0"/>
          </a:p>
          <a:p>
            <a:pPr marL="1828800" lvl="3" indent="-457200">
              <a:buFont typeface="Wingdings" panose="05000000000000000000" pitchFamily="2" charset="2"/>
              <a:buChar char="§"/>
            </a:pPr>
            <a:r>
              <a:rPr lang="zh-CN" altLang="en-US" dirty="0"/>
              <a:t>工艺约束设置</a:t>
            </a:r>
            <a:endParaRPr lang="en-US" altLang="zh-CN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400" dirty="0"/>
              <a:t>网表导入</a:t>
            </a:r>
            <a:endParaRPr lang="en-US" altLang="zh-CN" sz="24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400" dirty="0"/>
              <a:t>元器件布局</a:t>
            </a:r>
            <a:endParaRPr lang="en-US" altLang="zh-CN" sz="24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400" dirty="0"/>
              <a:t>布线</a:t>
            </a:r>
            <a:endParaRPr lang="en-US" altLang="zh-CN" sz="24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400" dirty="0"/>
              <a:t>铺铜</a:t>
            </a:r>
            <a:endParaRPr lang="en-US" altLang="zh-CN" sz="24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400" dirty="0"/>
              <a:t>丝印调整</a:t>
            </a:r>
            <a:r>
              <a:rPr lang="en-US" altLang="zh-CN" sz="2400" dirty="0"/>
              <a:t>/</a:t>
            </a:r>
            <a:r>
              <a:rPr lang="zh-CN" altLang="en-US" sz="2400" dirty="0"/>
              <a:t>增加文字</a:t>
            </a:r>
            <a:endParaRPr lang="en-US" altLang="zh-CN" sz="24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400" dirty="0"/>
              <a:t>Gerber</a:t>
            </a:r>
            <a:r>
              <a:rPr lang="zh-CN" altLang="en-US" sz="2400" dirty="0"/>
              <a:t>与钻孔文件导出</a:t>
            </a:r>
            <a:endParaRPr lang="en-US" altLang="zh-CN" sz="24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实战练习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4221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概念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altLang="zh-CN" sz="2800" dirty="0"/>
              <a:t>PCB</a:t>
            </a:r>
            <a:r>
              <a:rPr lang="zh-CN" altLang="en-US" sz="2800" dirty="0"/>
              <a:t>的层</a:t>
            </a:r>
            <a:endParaRPr lang="en-US" altLang="zh-CN" sz="2800" dirty="0"/>
          </a:p>
        </p:txBody>
      </p:sp>
      <p:sp>
        <p:nvSpPr>
          <p:cNvPr id="3" name="立方体 2">
            <a:extLst>
              <a:ext uri="{FF2B5EF4-FFF2-40B4-BE49-F238E27FC236}">
                <a16:creationId xmlns:a16="http://schemas.microsoft.com/office/drawing/2014/main" id="{F91F83AF-9A82-46E0-96D8-101F5697DA97}"/>
              </a:ext>
            </a:extLst>
          </p:cNvPr>
          <p:cNvSpPr/>
          <p:nvPr/>
        </p:nvSpPr>
        <p:spPr>
          <a:xfrm>
            <a:off x="1187624" y="4191858"/>
            <a:ext cx="3528392" cy="1147820"/>
          </a:xfrm>
          <a:prstGeom prst="cube">
            <a:avLst>
              <a:gd name="adj" fmla="val 71241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平行四边形 1">
            <a:extLst>
              <a:ext uri="{FF2B5EF4-FFF2-40B4-BE49-F238E27FC236}">
                <a16:creationId xmlns:a16="http://schemas.microsoft.com/office/drawing/2014/main" id="{67EF68A2-074A-4E67-BBFE-213E398C310D}"/>
              </a:ext>
            </a:extLst>
          </p:cNvPr>
          <p:cNvSpPr/>
          <p:nvPr/>
        </p:nvSpPr>
        <p:spPr>
          <a:xfrm>
            <a:off x="1187624" y="3689257"/>
            <a:ext cx="3024336" cy="762858"/>
          </a:xfrm>
          <a:prstGeom prst="parallelogram">
            <a:avLst>
              <a:gd name="adj" fmla="val 9305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平行四边形 4">
            <a:extLst>
              <a:ext uri="{FF2B5EF4-FFF2-40B4-BE49-F238E27FC236}">
                <a16:creationId xmlns:a16="http://schemas.microsoft.com/office/drawing/2014/main" id="{A2ECC661-5433-4E74-A6C5-9C715912B4D8}"/>
              </a:ext>
            </a:extLst>
          </p:cNvPr>
          <p:cNvSpPr/>
          <p:nvPr/>
        </p:nvSpPr>
        <p:spPr>
          <a:xfrm>
            <a:off x="1331640" y="4679199"/>
            <a:ext cx="2160240" cy="228363"/>
          </a:xfrm>
          <a:prstGeom prst="parallelogram">
            <a:avLst>
              <a:gd name="adj" fmla="val 8745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平行四边形 12">
            <a:extLst>
              <a:ext uri="{FF2B5EF4-FFF2-40B4-BE49-F238E27FC236}">
                <a16:creationId xmlns:a16="http://schemas.microsoft.com/office/drawing/2014/main" id="{592DD05B-2581-4B84-91DC-3417804984FE}"/>
              </a:ext>
            </a:extLst>
          </p:cNvPr>
          <p:cNvSpPr/>
          <p:nvPr/>
        </p:nvSpPr>
        <p:spPr>
          <a:xfrm>
            <a:off x="3366886" y="4070686"/>
            <a:ext cx="1080120" cy="853325"/>
          </a:xfrm>
          <a:prstGeom prst="parallelogram">
            <a:avLst>
              <a:gd name="adj" fmla="val 8745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平行四边形 13">
            <a:extLst>
              <a:ext uri="{FF2B5EF4-FFF2-40B4-BE49-F238E27FC236}">
                <a16:creationId xmlns:a16="http://schemas.microsoft.com/office/drawing/2014/main" id="{8FD3F2DE-A962-4B3F-ADCA-5E9BB1660DC2}"/>
              </a:ext>
            </a:extLst>
          </p:cNvPr>
          <p:cNvSpPr/>
          <p:nvPr/>
        </p:nvSpPr>
        <p:spPr>
          <a:xfrm>
            <a:off x="1799692" y="3844190"/>
            <a:ext cx="1800200" cy="226496"/>
          </a:xfrm>
          <a:prstGeom prst="parallelogram">
            <a:avLst>
              <a:gd name="adj" fmla="val 93058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ACC5CFE9-61A6-4F1D-9AA8-34C56B195622}"/>
              </a:ext>
            </a:extLst>
          </p:cNvPr>
          <p:cNvCxnSpPr>
            <a:stCxn id="14" idx="2"/>
          </p:cNvCxnSpPr>
          <p:nvPr/>
        </p:nvCxnSpPr>
        <p:spPr>
          <a:xfrm flipV="1">
            <a:off x="3494506" y="3140968"/>
            <a:ext cx="1437534" cy="816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C75282B9-2874-4AD7-95BA-243DCF592E19}"/>
              </a:ext>
            </a:extLst>
          </p:cNvPr>
          <p:cNvCxnSpPr>
            <a:cxnSpLocks/>
          </p:cNvCxnSpPr>
          <p:nvPr/>
        </p:nvCxnSpPr>
        <p:spPr>
          <a:xfrm flipV="1">
            <a:off x="3997249" y="3532323"/>
            <a:ext cx="1006799" cy="339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6B8824A6-A6DC-44FB-B29D-4D6D1B43001F}"/>
              </a:ext>
            </a:extLst>
          </p:cNvPr>
          <p:cNvCxnSpPr>
            <a:cxnSpLocks/>
          </p:cNvCxnSpPr>
          <p:nvPr/>
        </p:nvCxnSpPr>
        <p:spPr>
          <a:xfrm flipV="1">
            <a:off x="4421663" y="3904687"/>
            <a:ext cx="654393" cy="164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C8CA743F-CD71-433B-A670-6136639B8E0D}"/>
              </a:ext>
            </a:extLst>
          </p:cNvPr>
          <p:cNvSpPr txBox="1"/>
          <p:nvPr/>
        </p:nvSpPr>
        <p:spPr>
          <a:xfrm>
            <a:off x="5148064" y="27716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SilkScreen</a:t>
            </a:r>
            <a:r>
              <a:rPr lang="en-US" dirty="0"/>
              <a:t>(</a:t>
            </a:r>
            <a:r>
              <a:rPr lang="en-US" dirty="0" err="1"/>
              <a:t>SilkS</a:t>
            </a:r>
            <a:r>
              <a:rPr lang="en-US" dirty="0"/>
              <a:t>)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52B2E5C-A9D8-4354-A42F-0562E88FC1A4}"/>
              </a:ext>
            </a:extLst>
          </p:cNvPr>
          <p:cNvSpPr txBox="1"/>
          <p:nvPr/>
        </p:nvSpPr>
        <p:spPr>
          <a:xfrm>
            <a:off x="5148064" y="3286847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SolderMask</a:t>
            </a:r>
            <a:r>
              <a:rPr lang="en-US" dirty="0"/>
              <a:t>(Mask)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D16F1A9-FA13-432D-B391-E25954893F8C}"/>
              </a:ext>
            </a:extLst>
          </p:cNvPr>
          <p:cNvSpPr txBox="1"/>
          <p:nvPr/>
        </p:nvSpPr>
        <p:spPr>
          <a:xfrm>
            <a:off x="5167086" y="3720021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Copper(Cu)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F8A269B-4D8A-4982-9428-731A1DD3643B}"/>
              </a:ext>
            </a:extLst>
          </p:cNvPr>
          <p:cNvSpPr txBox="1"/>
          <p:nvPr/>
        </p:nvSpPr>
        <p:spPr>
          <a:xfrm>
            <a:off x="5185088" y="4223517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</a:t>
            </a:r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BCEA0F65-446C-4E6F-8849-61D6B0935E26}"/>
              </a:ext>
            </a:extLst>
          </p:cNvPr>
          <p:cNvCxnSpPr>
            <a:cxnSpLocks/>
          </p:cNvCxnSpPr>
          <p:nvPr/>
        </p:nvCxnSpPr>
        <p:spPr>
          <a:xfrm flipV="1">
            <a:off x="4539185" y="4379231"/>
            <a:ext cx="654393" cy="164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163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61926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概念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altLang="zh-CN" sz="2800" dirty="0"/>
              <a:t>KiCAD</a:t>
            </a:r>
            <a:r>
              <a:rPr lang="zh-CN" altLang="en-US" sz="2800" dirty="0"/>
              <a:t>里定义的</a:t>
            </a:r>
            <a:r>
              <a:rPr lang="en-US" altLang="zh-CN" sz="2800" dirty="0"/>
              <a:t>PCB</a:t>
            </a:r>
            <a:r>
              <a:rPr lang="zh-CN" altLang="en-US" sz="2800" dirty="0"/>
              <a:t>层</a:t>
            </a:r>
            <a:endParaRPr lang="en-US" altLang="zh-CN" sz="28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/>
              <a:t>Cu:</a:t>
            </a:r>
            <a:r>
              <a:rPr lang="zh-CN" altLang="en-US" sz="2000" dirty="0"/>
              <a:t>铜层，就是我们的走线层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 err="1"/>
              <a:t>Adhes</a:t>
            </a:r>
            <a:r>
              <a:rPr lang="zh-CN" altLang="en-US" sz="2000" dirty="0"/>
              <a:t>：胶层，波峰焊用来固定元器件的红胶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/>
              <a:t>Paste</a:t>
            </a:r>
            <a:r>
              <a:rPr lang="zh-CN" altLang="en-US" sz="2000" dirty="0"/>
              <a:t>：焊膏层，回流焊用来印刷贴片元件焊盘上锡膏的层，通常有图形的地方在钢网上是开孔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 err="1"/>
              <a:t>SilkS</a:t>
            </a:r>
            <a:r>
              <a:rPr lang="zh-CN" altLang="en-US" sz="2000" dirty="0"/>
              <a:t>：丝印层，用来在</a:t>
            </a:r>
            <a:r>
              <a:rPr lang="en-US" altLang="zh-CN" sz="2000" dirty="0"/>
              <a:t>PCB</a:t>
            </a:r>
            <a:r>
              <a:rPr lang="zh-CN" altLang="en-US" sz="2000" dirty="0"/>
              <a:t>表面印刷文字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/>
              <a:t>Mask</a:t>
            </a:r>
            <a:r>
              <a:rPr lang="zh-CN" altLang="en-US" sz="2000" dirty="0"/>
              <a:t>：阻焊层，有图形的地方形成阻焊层窗口，露出铜层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 err="1"/>
              <a:t>Edge.Cuts</a:t>
            </a:r>
            <a:r>
              <a:rPr lang="zh-CN" altLang="en-US" sz="2000" dirty="0"/>
              <a:t>：切割边界，用来定义</a:t>
            </a:r>
            <a:r>
              <a:rPr lang="en-US" altLang="zh-CN" sz="2000" dirty="0"/>
              <a:t>PCB</a:t>
            </a:r>
            <a:r>
              <a:rPr lang="zh-CN" altLang="en-US" sz="2000" dirty="0"/>
              <a:t>板外形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 err="1"/>
              <a:t>CrtYd</a:t>
            </a:r>
            <a:r>
              <a:rPr lang="zh-CN" altLang="en-US" sz="2000" dirty="0"/>
              <a:t>：</a:t>
            </a:r>
            <a:r>
              <a:rPr lang="en-US" altLang="zh-CN" sz="2000" dirty="0"/>
              <a:t>Courtyard</a:t>
            </a:r>
            <a:r>
              <a:rPr lang="zh-CN" altLang="en-US" sz="2000" dirty="0"/>
              <a:t>，显示元器件的空间占用</a:t>
            </a:r>
            <a:endParaRPr lang="en-US" altLang="zh-CN" sz="20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000" dirty="0"/>
              <a:t>Fab</a:t>
            </a:r>
            <a:r>
              <a:rPr lang="zh-CN" altLang="en-US" sz="2000" dirty="0"/>
              <a:t>：其他制造相关信息，通常不在</a:t>
            </a:r>
            <a:r>
              <a:rPr lang="en-US" altLang="zh-CN" sz="2000" dirty="0"/>
              <a:t>PCB</a:t>
            </a:r>
            <a:r>
              <a:rPr lang="zh-CN" altLang="en-US" sz="2000" dirty="0"/>
              <a:t>产品上出现</a:t>
            </a:r>
            <a:endParaRPr lang="en-US" altLang="zh-CN" sz="20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525E2BC-C59D-4134-8623-3D5AD032B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67532"/>
            <a:ext cx="2133898" cy="366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1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流程</a:t>
            </a:r>
            <a:r>
              <a:rPr lang="en-US" altLang="zh-CN" sz="2800" dirty="0"/>
              <a:t>——</a:t>
            </a:r>
            <a:r>
              <a:rPr lang="zh-CN" altLang="en-US" sz="2800" dirty="0"/>
              <a:t>准备工作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封装库的设计与修改</a:t>
            </a:r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altLang="zh-CN" sz="2200" dirty="0"/>
              <a:t>PCB</a:t>
            </a:r>
            <a:r>
              <a:rPr lang="zh-CN" altLang="en-US" sz="2200" dirty="0"/>
              <a:t>外形的定义</a:t>
            </a:r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altLang="zh-CN" sz="2200" dirty="0"/>
              <a:t>PCB</a:t>
            </a:r>
            <a:r>
              <a:rPr lang="zh-CN" altLang="en-US" sz="2200" dirty="0"/>
              <a:t>制造工艺参数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>
                <a:solidFill>
                  <a:srgbClr val="C00000"/>
                </a:solidFill>
              </a:rPr>
              <a:t>推荐使用的线宽：</a:t>
            </a:r>
            <a:r>
              <a:rPr lang="en-US" altLang="zh-CN" sz="2200" dirty="0">
                <a:solidFill>
                  <a:srgbClr val="C00000"/>
                </a:solidFill>
              </a:rPr>
              <a:t>0.3mm/0.5mm/0.8mm/1.5mm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>
                <a:solidFill>
                  <a:srgbClr val="C00000"/>
                </a:solidFill>
              </a:rPr>
              <a:t>最小间距：</a:t>
            </a:r>
            <a:r>
              <a:rPr lang="en-US" altLang="zh-CN" sz="2200" dirty="0">
                <a:solidFill>
                  <a:srgbClr val="C00000"/>
                </a:solidFill>
              </a:rPr>
              <a:t>0.2mm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>
                <a:solidFill>
                  <a:srgbClr val="C00000"/>
                </a:solidFill>
              </a:rPr>
              <a:t>过孔外径：</a:t>
            </a:r>
            <a:r>
              <a:rPr lang="en-US" altLang="zh-CN" sz="2200" dirty="0">
                <a:solidFill>
                  <a:srgbClr val="C00000"/>
                </a:solidFill>
              </a:rPr>
              <a:t>0.7mm/</a:t>
            </a:r>
            <a:r>
              <a:rPr lang="zh-CN" altLang="en-US" sz="2200" dirty="0">
                <a:solidFill>
                  <a:srgbClr val="C00000"/>
                </a:solidFill>
              </a:rPr>
              <a:t>内孔径：</a:t>
            </a:r>
            <a:r>
              <a:rPr lang="en-US" altLang="zh-CN" sz="2200" dirty="0">
                <a:solidFill>
                  <a:srgbClr val="C00000"/>
                </a:solidFill>
              </a:rPr>
              <a:t>0.3mm</a:t>
            </a:r>
          </a:p>
        </p:txBody>
      </p:sp>
    </p:spTree>
    <p:extLst>
      <p:ext uri="{BB962C8B-B14F-4D97-AF65-F5344CB8AC3E}">
        <p14:creationId xmlns:p14="http://schemas.microsoft.com/office/powerpoint/2010/main" val="1004081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网表导入</a:t>
            </a:r>
            <a:endParaRPr lang="en-US" altLang="zh-CN" sz="28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元器件布局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原则：先结构大件（插座、显示、按键）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再核心器件（</a:t>
            </a:r>
            <a:r>
              <a:rPr lang="en-US" altLang="zh-CN" sz="2200" dirty="0"/>
              <a:t>MCU/FPGA/</a:t>
            </a:r>
            <a:r>
              <a:rPr lang="zh-CN" altLang="en-US" sz="2200" dirty="0"/>
              <a:t>存储器</a:t>
            </a:r>
            <a:r>
              <a:rPr lang="en-US" altLang="zh-CN" sz="2200" dirty="0"/>
              <a:t>/</a:t>
            </a:r>
            <a:r>
              <a:rPr lang="zh-CN" altLang="en-US" sz="2200" dirty="0"/>
              <a:t>电源芯片）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再关键元器件（时钟、晶振、运放、功率管）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再关键信号相关的元件（时钟、信号放大、滤波等电路对应的电阻电容、退耦电容、高速数字信号通路里的电阻电容）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最后放低速信号相关的电阻电容</a:t>
            </a:r>
            <a:endParaRPr lang="en-US" altLang="zh-CN" sz="2200" dirty="0"/>
          </a:p>
          <a:p>
            <a:pPr lvl="3"/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技巧：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自核心器件放射状散开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调整电阻电容，使得</a:t>
            </a:r>
            <a:r>
              <a:rPr lang="en-US" altLang="zh-CN" sz="2200" dirty="0" err="1"/>
              <a:t>Ratsnet</a:t>
            </a:r>
            <a:r>
              <a:rPr lang="zh-CN" altLang="en-US" sz="2200" dirty="0"/>
              <a:t>减少交叉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345262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布线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原则：</a:t>
            </a:r>
            <a:r>
              <a:rPr lang="en-US" altLang="zh-CN" sz="2200" dirty="0"/>
              <a:t>	</a:t>
            </a:r>
            <a:r>
              <a:rPr lang="zh-CN" altLang="en-US" sz="2200" dirty="0"/>
              <a:t>先把退耦电容的</a:t>
            </a:r>
            <a:r>
              <a:rPr lang="en-US" altLang="zh-CN" sz="2200" dirty="0"/>
              <a:t>GND</a:t>
            </a:r>
            <a:r>
              <a:rPr lang="zh-CN" altLang="en-US" sz="2200" dirty="0"/>
              <a:t>引出短线打过孔（因为后面会用</a:t>
            </a:r>
            <a:r>
              <a:rPr lang="en-US" altLang="zh-CN" sz="2200" dirty="0"/>
              <a:t>			PCB</a:t>
            </a:r>
            <a:r>
              <a:rPr lang="zh-CN" altLang="en-US" sz="2200" dirty="0"/>
              <a:t>反面大面积铺地）</a:t>
            </a:r>
            <a:endParaRPr lang="en-US" altLang="zh-CN" sz="2200" dirty="0"/>
          </a:p>
          <a:p>
            <a:pPr lvl="1"/>
            <a:r>
              <a:rPr lang="en-US" altLang="zh-CN" sz="2200" dirty="0"/>
              <a:t>		</a:t>
            </a:r>
            <a:r>
              <a:rPr lang="zh-CN" altLang="en-US" sz="2200" dirty="0"/>
              <a:t>再连接关键信号（复位、时钟、高速差分线</a:t>
            </a:r>
            <a:r>
              <a:rPr lang="en-US" altLang="zh-CN" sz="2200" dirty="0"/>
              <a:t>					USB/HDMI/PCIe</a:t>
            </a:r>
            <a:r>
              <a:rPr lang="zh-CN" altLang="en-US" sz="2200" dirty="0"/>
              <a:t>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再连接总线状信号（数据总线、</a:t>
            </a:r>
            <a:r>
              <a:rPr lang="en-US" altLang="zh-CN" sz="2200" dirty="0"/>
              <a:t>SPI</a:t>
            </a:r>
            <a:r>
              <a:rPr lang="zh-CN" altLang="en-US" sz="2200" dirty="0"/>
              <a:t>、</a:t>
            </a:r>
            <a:r>
              <a:rPr lang="en-US" altLang="zh-CN" sz="2200" dirty="0"/>
              <a:t>I2C</a:t>
            </a:r>
            <a:r>
              <a:rPr lang="zh-CN" altLang="en-US" sz="2200" dirty="0"/>
              <a:t>、</a:t>
            </a:r>
            <a:r>
              <a:rPr lang="en-US" altLang="zh-CN" sz="2200" dirty="0"/>
              <a:t>UART</a:t>
            </a:r>
            <a:r>
              <a:rPr lang="zh-CN" altLang="en-US" sz="2200" dirty="0"/>
              <a:t>等）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再使用小面积铺铜连接电源（根据负载电流和对电源噪</a:t>
            </a:r>
            <a:r>
              <a:rPr lang="en-US" altLang="zh-CN" sz="2200" dirty="0"/>
              <a:t>		</a:t>
            </a:r>
            <a:r>
              <a:rPr lang="zh-CN" altLang="en-US" sz="2200" dirty="0"/>
              <a:t>声的敏感程度）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再连接低速信号线</a:t>
            </a:r>
            <a:endParaRPr lang="en-US" altLang="zh-CN" sz="2200" dirty="0"/>
          </a:p>
          <a:p>
            <a:pPr lvl="3"/>
            <a:r>
              <a:rPr lang="en-US" altLang="zh-CN" sz="2200" dirty="0"/>
              <a:t>	</a:t>
            </a:r>
            <a:r>
              <a:rPr lang="zh-CN" altLang="en-US" sz="2200" dirty="0"/>
              <a:t>最后使用铺铜将所有</a:t>
            </a:r>
            <a:r>
              <a:rPr lang="en-US" altLang="zh-CN" sz="2200" dirty="0"/>
              <a:t>GND</a:t>
            </a:r>
            <a:r>
              <a:rPr lang="zh-CN" altLang="en-US" sz="2200" dirty="0"/>
              <a:t>相连，并检查有无遗漏</a:t>
            </a:r>
            <a:endParaRPr lang="en-US" altLang="zh-CN" sz="2200" dirty="0"/>
          </a:p>
          <a:p>
            <a:pPr lvl="3"/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技巧：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高速信号尽可能不要用过孔反复在正反面穿行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高速信号反面的</a:t>
            </a:r>
            <a:r>
              <a:rPr lang="en-US" altLang="zh-CN" sz="2200" dirty="0"/>
              <a:t>GND</a:t>
            </a:r>
            <a:r>
              <a:rPr lang="zh-CN" altLang="en-US" sz="2200" dirty="0"/>
              <a:t>铺铜平面尽可能保持完整而不被截断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257222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铺铜</a:t>
            </a:r>
            <a:endParaRPr lang="en-US" altLang="zh-CN" sz="2800" dirty="0"/>
          </a:p>
          <a:p>
            <a:pPr marL="971550" lvl="1" indent="-514350">
              <a:buFont typeface="Wingdings" panose="05000000000000000000" pitchFamily="2" charset="2"/>
              <a:buChar char="§"/>
            </a:pPr>
            <a:r>
              <a:rPr lang="zh-CN" altLang="en-US" sz="2200" dirty="0"/>
              <a:t>用途：降低电源</a:t>
            </a:r>
            <a:r>
              <a:rPr lang="en-US" altLang="zh-CN" sz="2200" dirty="0"/>
              <a:t>/</a:t>
            </a:r>
            <a:r>
              <a:rPr lang="zh-CN" altLang="en-US" sz="2200" dirty="0"/>
              <a:t>地的阻抗，降低噪声</a:t>
            </a:r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原则：</a:t>
            </a:r>
            <a:r>
              <a:rPr lang="en-US" altLang="zh-CN" sz="2200" dirty="0"/>
              <a:t>	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altLang="zh-CN" sz="2200" dirty="0"/>
              <a:t>GND</a:t>
            </a:r>
            <a:r>
              <a:rPr lang="zh-CN" altLang="en-US" sz="2200" dirty="0"/>
              <a:t>尽量铺满反面（已减少噪声）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模拟信号和数字信号的“地”应“隔开”并分开供电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高速信号下面的“地”平面不能出现如下图的间隙</a:t>
            </a:r>
            <a:endParaRPr lang="en-US" altLang="zh-CN" sz="2200" dirty="0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1F5DABB3-FDD6-4D28-92E1-B29D64259B49}"/>
              </a:ext>
            </a:extLst>
          </p:cNvPr>
          <p:cNvGrpSpPr/>
          <p:nvPr/>
        </p:nvGrpSpPr>
        <p:grpSpPr>
          <a:xfrm>
            <a:off x="5292080" y="4005064"/>
            <a:ext cx="3806426" cy="1886350"/>
            <a:chOff x="5292080" y="4005064"/>
            <a:chExt cx="3806426" cy="188635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EB2426A4-AF4B-48D4-A256-D349B904B914}"/>
                </a:ext>
              </a:extLst>
            </p:cNvPr>
            <p:cNvGrpSpPr/>
            <p:nvPr/>
          </p:nvGrpSpPr>
          <p:grpSpPr>
            <a:xfrm>
              <a:off x="5292080" y="4005064"/>
              <a:ext cx="1872208" cy="1886350"/>
              <a:chOff x="5292080" y="4005064"/>
              <a:chExt cx="1872208" cy="1886350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85D78021-103A-4B10-A62E-1B4556D5C5C6}"/>
                  </a:ext>
                </a:extLst>
              </p:cNvPr>
              <p:cNvSpPr/>
              <p:nvPr/>
            </p:nvSpPr>
            <p:spPr>
              <a:xfrm>
                <a:off x="5292080" y="4854110"/>
                <a:ext cx="1872208" cy="103730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B504D1A1-37E9-4088-B3BD-D0F926444A49}"/>
                  </a:ext>
                </a:extLst>
              </p:cNvPr>
              <p:cNvSpPr/>
              <p:nvPr/>
            </p:nvSpPr>
            <p:spPr>
              <a:xfrm>
                <a:off x="5292080" y="4005065"/>
                <a:ext cx="1872208" cy="681526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7915E7ED-746A-4D2D-8599-C30B6F8C0440}"/>
                  </a:ext>
                </a:extLst>
              </p:cNvPr>
              <p:cNvSpPr/>
              <p:nvPr/>
            </p:nvSpPr>
            <p:spPr>
              <a:xfrm>
                <a:off x="5903167" y="4005064"/>
                <a:ext cx="144016" cy="116028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9E7A121E-9961-43DD-9BC1-525145BF2C04}"/>
                  </a:ext>
                </a:extLst>
              </p:cNvPr>
              <p:cNvSpPr/>
              <p:nvPr/>
            </p:nvSpPr>
            <p:spPr>
              <a:xfrm>
                <a:off x="6219733" y="4005064"/>
                <a:ext cx="144016" cy="93610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D4B7BD7A-51CC-4C4E-B3BC-5B5DA142ACFC}"/>
                  </a:ext>
                </a:extLst>
              </p:cNvPr>
              <p:cNvSpPr/>
              <p:nvPr/>
            </p:nvSpPr>
            <p:spPr>
              <a:xfrm rot="18695590">
                <a:off x="6541561" y="4765671"/>
                <a:ext cx="144016" cy="93610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84296AD3-22D8-48DF-94F6-917B0D4FCD89}"/>
                  </a:ext>
                </a:extLst>
              </p:cNvPr>
              <p:cNvSpPr/>
              <p:nvPr/>
            </p:nvSpPr>
            <p:spPr>
              <a:xfrm rot="18695590">
                <a:off x="6229007" y="4948239"/>
                <a:ext cx="144016" cy="936104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49FD197-4443-49FC-A189-876CDA9A09E4}"/>
                </a:ext>
              </a:extLst>
            </p:cNvPr>
            <p:cNvSpPr txBox="1"/>
            <p:nvPr/>
          </p:nvSpPr>
          <p:spPr>
            <a:xfrm>
              <a:off x="7775375" y="4503196"/>
              <a:ext cx="132313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/>
                <a:t>GND</a:t>
              </a:r>
              <a:r>
                <a:rPr lang="zh-CN" altLang="en-US" sz="1500" dirty="0"/>
                <a:t>平面间隙</a:t>
              </a:r>
              <a:endParaRPr lang="en-US" sz="1500" dirty="0"/>
            </a:p>
          </p:txBody>
        </p: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46063A26-2E8E-4F47-A346-57EAAFEF4015}"/>
                </a:ext>
              </a:extLst>
            </p:cNvPr>
            <p:cNvCxnSpPr/>
            <p:nvPr/>
          </p:nvCxnSpPr>
          <p:spPr>
            <a:xfrm flipV="1">
              <a:off x="7092280" y="4653136"/>
              <a:ext cx="683095" cy="1440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十字形 21">
              <a:extLst>
                <a:ext uri="{FF2B5EF4-FFF2-40B4-BE49-F238E27FC236}">
                  <a16:creationId xmlns:a16="http://schemas.microsoft.com/office/drawing/2014/main" id="{3696B785-E783-4341-9A63-0FC4CAAFA769}"/>
                </a:ext>
              </a:extLst>
            </p:cNvPr>
            <p:cNvSpPr/>
            <p:nvPr/>
          </p:nvSpPr>
          <p:spPr>
            <a:xfrm rot="2695552">
              <a:off x="6215859" y="4277895"/>
              <a:ext cx="936104" cy="927952"/>
            </a:xfrm>
            <a:prstGeom prst="plus">
              <a:avLst>
                <a:gd name="adj" fmla="val 46898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3872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4355976" y="44624"/>
            <a:ext cx="4779515" cy="814399"/>
          </a:xfrm>
        </p:spPr>
        <p:txBody>
          <a:bodyPr>
            <a:normAutofit fontScale="90000"/>
          </a:bodyPr>
          <a:lstStyle/>
          <a:p>
            <a:r>
              <a:rPr lang="zh-CN" altLang="en-US" sz="2400" dirty="0"/>
              <a:t>电路设计与</a:t>
            </a:r>
            <a:r>
              <a:rPr lang="en-US" altLang="zh-CN" sz="2400" dirty="0"/>
              <a:t>PCB</a:t>
            </a:r>
            <a:r>
              <a:rPr lang="zh-CN" altLang="en-US" sz="2400" dirty="0"/>
              <a:t>设计软件</a:t>
            </a:r>
            <a:r>
              <a:rPr lang="en-US" altLang="zh-CN" sz="2400" dirty="0"/>
              <a:t>——</a:t>
            </a:r>
            <a:r>
              <a:rPr lang="en-US" altLang="zh-CN" sz="2400" dirty="0" err="1"/>
              <a:t>KiCAD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09E2-A647-4CE3-907E-B3AA0296934B}" type="datetime2">
              <a:rPr lang="zh-CN" altLang="en-US" smtClean="0"/>
              <a:t>2023年7月11日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蒋磊  </a:t>
            </a:r>
            <a:r>
              <a:rPr lang="en-US" altLang="zh-CN"/>
              <a:t>jiang.lei@tongji.edu.cn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9FBB-C18F-44E8-9DC4-345A7899A037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60A1F-FA83-424B-B37E-B19249EA5B7E}"/>
              </a:ext>
            </a:extLst>
          </p:cNvPr>
          <p:cNvSpPr txBox="1"/>
          <p:nvPr/>
        </p:nvSpPr>
        <p:spPr>
          <a:xfrm>
            <a:off x="251520" y="1340768"/>
            <a:ext cx="87849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/>
              <a:t>丝印调整</a:t>
            </a:r>
            <a:endParaRPr lang="en-US" altLang="zh-CN" sz="28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用途：标识出元器件的编号</a:t>
            </a:r>
            <a:endParaRPr lang="en-US" altLang="zh-CN" sz="22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原则：</a:t>
            </a:r>
            <a:r>
              <a:rPr lang="en-US" altLang="zh-CN" sz="2200" dirty="0"/>
              <a:t>	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不要盖在裸露焊盘上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zh-CN" altLang="en-US" sz="2200" dirty="0"/>
              <a:t>整个</a:t>
            </a:r>
            <a:r>
              <a:rPr lang="en-US" altLang="zh-CN" sz="2200" dirty="0"/>
              <a:t>PCB</a:t>
            </a:r>
            <a:r>
              <a:rPr lang="zh-CN" altLang="en-US" sz="2200" dirty="0"/>
              <a:t>上的标号尽量保持一个方向</a:t>
            </a:r>
            <a:endParaRPr lang="en-US" altLang="zh-CN" sz="2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2453548181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</TotalTime>
  <Words>1046</Words>
  <Application>Microsoft Office PowerPoint</Application>
  <PresentationFormat>全屏显示(4:3)</PresentationFormat>
  <Paragraphs>136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宋体</vt:lpstr>
      <vt:lpstr>微软雅黑</vt:lpstr>
      <vt:lpstr>微软雅黑 Light</vt:lpstr>
      <vt:lpstr>Arial</vt:lpstr>
      <vt:lpstr>Calibri</vt:lpstr>
      <vt:lpstr>Wingdings</vt:lpstr>
      <vt:lpstr>自定义设计方案</vt:lpstr>
      <vt:lpstr>单元4. PCB设计软件——KiCAD（二）</vt:lpstr>
      <vt:lpstr>AGENDA</vt:lpstr>
      <vt:lpstr>电路设计与PCB设计软件——KiCAD</vt:lpstr>
      <vt:lpstr>电路设计与PCB设计软件——KiCAD</vt:lpstr>
      <vt:lpstr>电路设计与PCB设计软件——KiCAD</vt:lpstr>
      <vt:lpstr>电路设计与PCB设计软件——KiCAD</vt:lpstr>
      <vt:lpstr>电路设计与PCB设计软件——KiCAD</vt:lpstr>
      <vt:lpstr>电路设计与PCB设计软件——KiCAD</vt:lpstr>
      <vt:lpstr>电路设计与PCB设计软件——KiCAD</vt:lpstr>
      <vt:lpstr>电路设计与PCB设计软件——KiCAD</vt:lpstr>
      <vt:lpstr>电路设计与PCB设计软件——KiCAD</vt:lpstr>
      <vt:lpstr>问题与思考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Jianglei</dc:creator>
  <cp:lastModifiedBy>Office240</cp:lastModifiedBy>
  <cp:revision>168</cp:revision>
  <dcterms:created xsi:type="dcterms:W3CDTF">2019-04-12T14:16:27Z</dcterms:created>
  <dcterms:modified xsi:type="dcterms:W3CDTF">2023-07-11T01:01:15Z</dcterms:modified>
</cp:coreProperties>
</file>