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9"/>
  </p:notesMasterIdLst>
  <p:sldIdLst>
    <p:sldId id="256" r:id="rId2"/>
    <p:sldId id="272" r:id="rId3"/>
    <p:sldId id="285" r:id="rId4"/>
    <p:sldId id="284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83" r:id="rId14"/>
    <p:sldId id="296" r:id="rId15"/>
    <p:sldId id="295" r:id="rId16"/>
    <p:sldId id="298" r:id="rId17"/>
    <p:sldId id="297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455" autoAdjust="0"/>
    <p:restoredTop sz="94660"/>
  </p:normalViewPr>
  <p:slideViewPr>
    <p:cSldViewPr>
      <p:cViewPr varScale="1">
        <p:scale>
          <a:sx n="121" d="100"/>
          <a:sy n="121" d="100"/>
        </p:scale>
        <p:origin x="90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F3593-DB2E-4AEA-8A62-D2024DB34DD9}" type="datetimeFigureOut">
              <a:rPr lang="zh-CN" altLang="en-US" smtClean="0"/>
              <a:t>2022/6/30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14C2B6-37A6-4222-843A-0484713E86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07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29ECE-A77F-4093-A051-746B45E3D6B2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2997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9DE065-C515-48E5-ADDE-BC13435CF257}" type="slidenum">
              <a:rPr lang="zh-CN" altLang="en-US"/>
              <a:pPr/>
              <a:t>12</a:t>
            </a:fld>
            <a:endParaRPr lang="en-US" altLang="zh-CN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464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29ECE-A77F-4093-A051-746B45E3D6B2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268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29ECE-A77F-4093-A051-746B45E3D6B2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582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9E1DDB-F015-49C1-B9F0-AD588239976D}" type="slidenum">
              <a:rPr lang="zh-CN" altLang="en-US"/>
              <a:pPr/>
              <a:t>6</a:t>
            </a:fld>
            <a:endParaRPr lang="en-US" altLang="zh-CN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478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34BC69-9530-4BF6-A74E-5444F7A3A75C}" type="slidenum">
              <a:rPr lang="zh-CN" altLang="en-US"/>
              <a:pPr/>
              <a:t>7</a:t>
            </a:fld>
            <a:endParaRPr lang="en-US" altLang="zh-CN"/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612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BE48C5-DE8C-4FC8-A38D-F9AA4EFD85A4}" type="slidenum">
              <a:rPr lang="zh-CN" altLang="en-US"/>
              <a:pPr/>
              <a:t>8</a:t>
            </a:fld>
            <a:endParaRPr lang="en-US" altLang="zh-CN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0289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E0B2F5-CFDF-4217-9FF9-7C9135962640}" type="slidenum">
              <a:rPr lang="zh-CN" altLang="en-US"/>
              <a:pPr/>
              <a:t>9</a:t>
            </a:fld>
            <a:endParaRPr lang="en-US" altLang="zh-CN"/>
          </a:p>
        </p:txBody>
      </p:sp>
      <p:sp>
        <p:nvSpPr>
          <p:cNvPr id="25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9511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855693-52FB-453E-BC84-688D177BF690}" type="slidenum">
              <a:rPr lang="zh-CN" altLang="en-US"/>
              <a:pPr/>
              <a:t>10</a:t>
            </a:fld>
            <a:endParaRPr lang="en-US" altLang="zh-CN"/>
          </a:p>
        </p:txBody>
      </p:sp>
      <p:sp>
        <p:nvSpPr>
          <p:cNvPr id="25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0548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A2DA7C-01CF-4C45-B655-90FD9E08AC85}" type="slidenum">
              <a:rPr lang="zh-CN" altLang="en-US"/>
              <a:pPr/>
              <a:t>11</a:t>
            </a:fld>
            <a:endParaRPr lang="en-US" altLang="zh-CN"/>
          </a:p>
        </p:txBody>
      </p:sp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041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1"/>
            <a:ext cx="9144000" cy="376271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520" y="4077072"/>
            <a:ext cx="7772400" cy="119189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483768" y="5373216"/>
            <a:ext cx="6400800" cy="67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884368" y="6453336"/>
            <a:ext cx="1259632" cy="216024"/>
          </a:xfrm>
        </p:spPr>
        <p:txBody>
          <a:bodyPr/>
          <a:lstStyle/>
          <a:p>
            <a:fld id="{9AEC0212-59CF-4718-B93E-5AFC0B36EBB3}" type="datetime2">
              <a:rPr lang="zh-CN" altLang="en-US" smtClean="0"/>
              <a:t>2022年6月30日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106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3F061-620D-4222-91E4-F1696D455249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101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75B2B-862D-46E6-B793-F44ED02CCF98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13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1060-D8FE-4822-9C99-4CC18DEC4153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308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AC509-5BB5-402B-9264-BD6FCA991979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775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78798" y="75143"/>
            <a:ext cx="6626767" cy="814399"/>
          </a:xfrm>
        </p:spPr>
        <p:txBody>
          <a:bodyPr>
            <a:normAutofit/>
          </a:bodyPr>
          <a:lstStyle>
            <a:lvl1pPr>
              <a:defRPr sz="3600"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884368" y="6453336"/>
            <a:ext cx="1259632" cy="216024"/>
          </a:xfrm>
        </p:spPr>
        <p:txBody>
          <a:bodyPr/>
          <a:lstStyle/>
          <a:p>
            <a:fld id="{12C5447D-ED82-4AAD-827E-C0AEFFA9A8F6}" type="datetime2">
              <a:rPr lang="zh-CN" altLang="en-US" smtClean="0"/>
              <a:t>2022年6月30日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886408"/>
            <a:ext cx="9159316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1"/>
            <a:ext cx="576064" cy="5760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0649"/>
            <a:ext cx="1460468" cy="504056"/>
          </a:xfrm>
          <a:prstGeom prst="rect">
            <a:avLst/>
          </a:prstGeom>
        </p:spPr>
      </p:pic>
      <p:sp>
        <p:nvSpPr>
          <p:cNvPr id="12" name="文本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4898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78798" y="75143"/>
            <a:ext cx="6626767" cy="814399"/>
          </a:xfrm>
        </p:spPr>
        <p:txBody>
          <a:bodyPr>
            <a:normAutofit/>
          </a:bodyPr>
          <a:lstStyle>
            <a:lvl1pPr>
              <a:defRPr sz="3600"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244408" y="6453336"/>
            <a:ext cx="899592" cy="216024"/>
          </a:xfrm>
        </p:spPr>
        <p:txBody>
          <a:bodyPr/>
          <a:lstStyle/>
          <a:p>
            <a:fld id="{BD8CA21B-A3FE-4686-A5CE-B5A28A3C4A9A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5316" y="886408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1"/>
            <a:ext cx="576064" cy="5760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0649"/>
            <a:ext cx="1460468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72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87B6-DDB1-4438-A880-B16CC30493FD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641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D5A96-2335-4EF7-B157-E192B09BD85C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113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D452E-C9E9-421A-B8FC-866C18F2F756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298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5A4-8AF8-4C13-828E-1EB9D86B6F27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351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E452-91A1-43D4-AAFF-64EAFB03EF0C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679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A276C-1704-4C93-B570-69EA62E1BA0F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977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3F623-283D-46E1-815E-2619D259B4AD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83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68" r:id="rId2"/>
    <p:sldLayoutId id="2147483769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F&#39064;_&#32440;&#24352;&#35745;&#25968;&#26174;&#31034;&#35013;&#32622;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1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251520" y="4551755"/>
            <a:ext cx="8352928" cy="1155575"/>
          </a:xfrm>
        </p:spPr>
        <p:txBody>
          <a:bodyPr>
            <a:normAutofit/>
          </a:bodyPr>
          <a:lstStyle/>
          <a:p>
            <a:r>
              <a:rPr lang="zh-CN" altLang="en-US" sz="4000" dirty="0"/>
              <a:t>单元</a:t>
            </a:r>
            <a:r>
              <a:rPr lang="en-US" altLang="zh-CN" sz="4000" dirty="0"/>
              <a:t>1.</a:t>
            </a:r>
            <a:r>
              <a:rPr lang="zh-CN" altLang="en-US" sz="4000" dirty="0"/>
              <a:t>电子电路系统设计方法学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7847856" y="6381328"/>
            <a:ext cx="1296144" cy="365125"/>
          </a:xfrm>
        </p:spPr>
        <p:txBody>
          <a:bodyPr/>
          <a:lstStyle/>
          <a:p>
            <a:fld id="{0501C6E3-BBC2-4746-8F07-0BD14AD73BFC}" type="datetime2">
              <a:rPr lang="zh-CN" altLang="en-US" smtClean="0"/>
              <a:t>2022年6月30日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05780" y="4149080"/>
            <a:ext cx="3690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综合设计与实践</a:t>
            </a:r>
            <a:r>
              <a:rPr lang="en-US" altLang="zh-CN" dirty="0"/>
              <a:t>A-</a:t>
            </a:r>
            <a:r>
              <a:rPr lang="zh-CN" altLang="en-US" dirty="0"/>
              <a:t>课号：</a:t>
            </a:r>
            <a:r>
              <a:rPr lang="en-US" altLang="zh-CN" dirty="0"/>
              <a:t>10062801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9920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55976" y="75143"/>
            <a:ext cx="4749589" cy="814399"/>
          </a:xfrm>
        </p:spPr>
        <p:txBody>
          <a:bodyPr>
            <a:normAutofit/>
          </a:bodyPr>
          <a:lstStyle/>
          <a:p>
            <a:r>
              <a:rPr lang="zh-CN" altLang="en-US" sz="3200" dirty="0"/>
              <a:t>电子电路系统设计方法学</a:t>
            </a:r>
          </a:p>
        </p:txBody>
      </p:sp>
      <p:sp>
        <p:nvSpPr>
          <p:cNvPr id="2519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zh-CN" altLang="en-US" dirty="0">
                <a:ea typeface="幼圆" pitchFamily="49" charset="-122"/>
              </a:rPr>
              <a:t>安全性</a:t>
            </a:r>
          </a:p>
          <a:p>
            <a:pPr lvl="2"/>
            <a:r>
              <a:rPr lang="zh-CN" altLang="en-US" dirty="0">
                <a:ea typeface="幼圆" pitchFamily="49" charset="-122"/>
              </a:rPr>
              <a:t>对于使用者是否会产生伤害</a:t>
            </a:r>
          </a:p>
          <a:p>
            <a:pPr lvl="2"/>
            <a:r>
              <a:rPr lang="zh-CN" altLang="en-US" dirty="0">
                <a:ea typeface="幼圆" pitchFamily="49" charset="-122"/>
              </a:rPr>
              <a:t>对于其他系统是否会产生损害</a:t>
            </a:r>
          </a:p>
          <a:p>
            <a:pPr lvl="2"/>
            <a:r>
              <a:rPr lang="zh-CN" altLang="en-US" dirty="0">
                <a:ea typeface="幼圆" pitchFamily="49" charset="-122"/>
              </a:rPr>
              <a:t>阻燃性能</a:t>
            </a:r>
          </a:p>
          <a:p>
            <a:pPr lvl="2"/>
            <a:r>
              <a:rPr lang="zh-CN" altLang="en-US" dirty="0">
                <a:ea typeface="幼圆" pitchFamily="49" charset="-122"/>
              </a:rPr>
              <a:t>防爆性能</a:t>
            </a:r>
          </a:p>
          <a:p>
            <a:pPr lvl="2"/>
            <a:r>
              <a:rPr lang="en-US" altLang="zh-CN" dirty="0">
                <a:ea typeface="幼圆" pitchFamily="49" charset="-122"/>
              </a:rPr>
              <a:t>……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电磁兼容性</a:t>
            </a:r>
          </a:p>
          <a:p>
            <a:pPr lvl="2"/>
            <a:r>
              <a:rPr lang="zh-CN" altLang="en-US" dirty="0">
                <a:ea typeface="幼圆" pitchFamily="49" charset="-122"/>
              </a:rPr>
              <a:t>传导干扰</a:t>
            </a:r>
          </a:p>
          <a:p>
            <a:pPr lvl="2"/>
            <a:r>
              <a:rPr lang="zh-CN" altLang="en-US" dirty="0">
                <a:ea typeface="幼圆" pitchFamily="49" charset="-122"/>
              </a:rPr>
              <a:t>辐射干扰</a:t>
            </a:r>
          </a:p>
          <a:p>
            <a:pPr lvl="2"/>
            <a:r>
              <a:rPr lang="zh-CN" altLang="en-US" dirty="0">
                <a:ea typeface="幼圆" pitchFamily="49" charset="-122"/>
              </a:rPr>
              <a:t>对于干扰的抵御能力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28384" y="616530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i="1" u="sng" dirty="0">
                <a:hlinkClick r:id="rId3" action="ppaction://hlinksldjump"/>
              </a:rPr>
              <a:t>返回</a:t>
            </a:r>
            <a:endParaRPr lang="zh-CN" altLang="en-US" i="1" u="sng" dirty="0"/>
          </a:p>
        </p:txBody>
      </p:sp>
    </p:spTree>
    <p:extLst>
      <p:ext uri="{BB962C8B-B14F-4D97-AF65-F5344CB8AC3E}">
        <p14:creationId xmlns:p14="http://schemas.microsoft.com/office/powerpoint/2010/main" val="405484812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55976" y="75143"/>
            <a:ext cx="4749589" cy="814399"/>
          </a:xfrm>
        </p:spPr>
        <p:txBody>
          <a:bodyPr>
            <a:normAutofit/>
          </a:bodyPr>
          <a:lstStyle/>
          <a:p>
            <a:r>
              <a:rPr lang="zh-CN" altLang="en-US" sz="3200" dirty="0"/>
              <a:t>电子电路系统设计方法学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ea typeface="幼圆" pitchFamily="49" charset="-122"/>
              </a:rPr>
              <a:t>系统软件设计的要点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可靠性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易用性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人性化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标准化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可移植性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28384" y="616530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i="1" u="sng" dirty="0">
                <a:hlinkClick r:id="rId3" action="ppaction://hlinksldjump"/>
              </a:rPr>
              <a:t>返回</a:t>
            </a:r>
            <a:endParaRPr lang="zh-CN" altLang="en-US" i="1" u="sng" dirty="0"/>
          </a:p>
        </p:txBody>
      </p:sp>
    </p:spTree>
    <p:extLst>
      <p:ext uri="{BB962C8B-B14F-4D97-AF65-F5344CB8AC3E}">
        <p14:creationId xmlns:p14="http://schemas.microsoft.com/office/powerpoint/2010/main" val="854179946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55976" y="75143"/>
            <a:ext cx="4749589" cy="814399"/>
          </a:xfrm>
        </p:spPr>
        <p:txBody>
          <a:bodyPr>
            <a:normAutofit/>
          </a:bodyPr>
          <a:lstStyle/>
          <a:p>
            <a:r>
              <a:rPr lang="zh-CN" altLang="en-US" sz="3200" dirty="0"/>
              <a:t>电子电路系统设计方法学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ea typeface="幼圆" pitchFamily="49" charset="-122"/>
              </a:rPr>
              <a:t>机械设计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组装工艺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结构性能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人体工程学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28384" y="616530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i="1" u="sng" dirty="0">
                <a:hlinkClick r:id="rId3" action="ppaction://hlinksldjump"/>
              </a:rPr>
              <a:t>返回</a:t>
            </a:r>
            <a:endParaRPr lang="zh-CN" altLang="en-US" i="1" u="sng" dirty="0"/>
          </a:p>
        </p:txBody>
      </p:sp>
      <p:pic>
        <p:nvPicPr>
          <p:cNvPr id="1026" name="Picture 2" descr="C:\Users\Jianglei\Desktop\product_struc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154" y="1844824"/>
            <a:ext cx="5366173" cy="4135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37916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137484" y="116632"/>
            <a:ext cx="5139554" cy="81439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系统设计、开发、实现工作流程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7" name="TextBox 7"/>
          <p:cNvSpPr txBox="1"/>
          <p:nvPr/>
        </p:nvSpPr>
        <p:spPr>
          <a:xfrm>
            <a:off x="323528" y="1190949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实际案例：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  <a:hlinkClick r:id="rId2" action="ppaction://hlinkfile"/>
              </a:rPr>
              <a:t>F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  <a:hlinkClick r:id="rId2" action="ppaction://hlinkfile"/>
              </a:rPr>
              <a:t>题</a:t>
            </a:r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  <a:hlinkClick r:id="rId2" action="ppaction://hlinkfile"/>
              </a:rPr>
              <a:t>_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  <a:hlinkClick r:id="rId2" action="ppaction://hlinkfile"/>
              </a:rPr>
              <a:t>纸张计数显示装置</a:t>
            </a:r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  <a:hlinkClick r:id="rId2" action="ppaction://hlinkfile"/>
              </a:rPr>
              <a:t>.pdf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5195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137484" y="116632"/>
            <a:ext cx="5139554" cy="81439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系统设计、开发、实现工作流程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7" name="TextBox 7"/>
          <p:cNvSpPr txBox="1"/>
          <p:nvPr/>
        </p:nvSpPr>
        <p:spPr>
          <a:xfrm>
            <a:off x="323528" y="1190949"/>
            <a:ext cx="756084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确定功能与需求：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我要做个什么东西？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这个东西完成什么功能？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需要完成的功能的技术指标如何？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多快？多准？稳定性？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这个产品有哪些限制？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成本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体积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重量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完成时间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供电限制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是否需要人机交互？怎样交互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5569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3707904" y="44624"/>
            <a:ext cx="5427587" cy="814399"/>
          </a:xfrm>
        </p:spPr>
        <p:txBody>
          <a:bodyPr>
            <a:normAutofit fontScale="90000"/>
          </a:bodyPr>
          <a:lstStyle/>
          <a:p>
            <a:r>
              <a:rPr lang="zh-CN" altLang="en-US" sz="3200" dirty="0"/>
              <a:t>系统设计、开发、实现工作流程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7" name="TextBox 7"/>
          <p:cNvSpPr txBox="1"/>
          <p:nvPr/>
        </p:nvSpPr>
        <p:spPr>
          <a:xfrm>
            <a:off x="323528" y="1190949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电子电路系统的设计、开发、实现工作流程：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——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以全国大学生电子设计竞赛为例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198300"/>
              </p:ext>
            </p:extLst>
          </p:nvPr>
        </p:nvGraphicFramePr>
        <p:xfrm>
          <a:off x="305780" y="2512254"/>
          <a:ext cx="8676800" cy="3636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8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8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88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88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888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888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435648">
                <a:tc>
                  <a:txBody>
                    <a:bodyPr/>
                    <a:lstStyle/>
                    <a:p>
                      <a:r>
                        <a:rPr lang="en-US" altLang="zh-CN" dirty="0"/>
                        <a:t>D1M</a:t>
                      </a:r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D1A</a:t>
                      </a:r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D1N</a:t>
                      </a:r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D2M</a:t>
                      </a:r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D2A</a:t>
                      </a:r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D2N</a:t>
                      </a:r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D3M</a:t>
                      </a:r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D3A</a:t>
                      </a:r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D3N</a:t>
                      </a:r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D4M</a:t>
                      </a:r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D4A</a:t>
                      </a:r>
                      <a:endParaRPr lang="zh-CN" altLang="en-US" dirty="0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648">
                <a:tc gridSpan="2">
                  <a:txBody>
                    <a:bodyPr/>
                    <a:lstStyle/>
                    <a:p>
                      <a:r>
                        <a:rPr lang="zh-CN" altLang="en-US" sz="2400" dirty="0">
                          <a:solidFill>
                            <a:schemeClr val="bg1"/>
                          </a:solidFill>
                          <a:latin typeface="黑体" pitchFamily="49" charset="-122"/>
                          <a:ea typeface="黑体" pitchFamily="49" charset="-122"/>
                        </a:rPr>
                        <a:t>确定方案</a:t>
                      </a:r>
                    </a:p>
                  </a:txBody>
                  <a:tcPr marL="121920" marR="12192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648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dirty="0">
                          <a:solidFill>
                            <a:schemeClr val="bg1"/>
                          </a:solidFill>
                          <a:latin typeface="黑体" pitchFamily="49" charset="-122"/>
                          <a:ea typeface="黑体" pitchFamily="49" charset="-122"/>
                        </a:rPr>
                        <a:t>电路设计</a:t>
                      </a:r>
                    </a:p>
                  </a:txBody>
                  <a:tcPr marL="121920" marR="12192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5648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chemeClr val="bg1"/>
                          </a:solidFill>
                          <a:latin typeface="黑体" pitchFamily="49" charset="-122"/>
                          <a:ea typeface="黑体" pitchFamily="49" charset="-122"/>
                        </a:rPr>
                        <a:t>电路制作</a:t>
                      </a:r>
                    </a:p>
                  </a:txBody>
                  <a:tcPr marL="121920" marR="12192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24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24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24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5648"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zh-CN" altLang="en-US" sz="2000" dirty="0">
                          <a:solidFill>
                            <a:schemeClr val="bg1"/>
                          </a:solidFill>
                          <a:latin typeface="黑体" pitchFamily="49" charset="-122"/>
                          <a:ea typeface="黑体" pitchFamily="49" charset="-122"/>
                        </a:rPr>
                        <a:t>采购</a:t>
                      </a:r>
                    </a:p>
                  </a:txBody>
                  <a:tcPr marL="121920" marR="12192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chemeClr val="bg1"/>
                          </a:solidFill>
                          <a:latin typeface="黑体" pitchFamily="49" charset="-122"/>
                          <a:ea typeface="黑体" pitchFamily="49" charset="-122"/>
                        </a:rPr>
                        <a:t>采购器材</a:t>
                      </a:r>
                    </a:p>
                  </a:txBody>
                  <a:tcPr marL="121920" marR="121920"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5648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 gridSpan="4">
                  <a:txBody>
                    <a:bodyPr/>
                    <a:lstStyle/>
                    <a:p>
                      <a:r>
                        <a:rPr lang="zh-CN" altLang="en-US" sz="2400" dirty="0">
                          <a:solidFill>
                            <a:schemeClr val="bg1"/>
                          </a:solidFill>
                          <a:latin typeface="黑体" pitchFamily="49" charset="-122"/>
                          <a:ea typeface="黑体" pitchFamily="49" charset="-122"/>
                        </a:rPr>
                        <a:t>电路调试</a:t>
                      </a:r>
                      <a:r>
                        <a:rPr lang="en-US" altLang="zh-CN" sz="2400" dirty="0">
                          <a:solidFill>
                            <a:schemeClr val="bg1"/>
                          </a:solidFill>
                          <a:latin typeface="黑体" pitchFamily="49" charset="-122"/>
                          <a:ea typeface="黑体" pitchFamily="49" charset="-122"/>
                        </a:rPr>
                        <a:t>/</a:t>
                      </a:r>
                      <a:r>
                        <a:rPr lang="zh-CN" altLang="en-US" sz="2400" dirty="0">
                          <a:solidFill>
                            <a:schemeClr val="bg1"/>
                          </a:solidFill>
                          <a:latin typeface="黑体" pitchFamily="49" charset="-122"/>
                          <a:ea typeface="黑体" pitchFamily="49" charset="-122"/>
                        </a:rPr>
                        <a:t>测试指标</a:t>
                      </a:r>
                    </a:p>
                  </a:txBody>
                  <a:tcPr marL="121920" marR="121920">
                    <a:solidFill>
                      <a:schemeClr val="bg2">
                        <a:lumMod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5648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chemeClr val="bg1"/>
                          </a:solidFill>
                          <a:latin typeface="黑体" pitchFamily="49" charset="-122"/>
                          <a:ea typeface="黑体" pitchFamily="49" charset="-122"/>
                        </a:rPr>
                        <a:t>软件编写与调试</a:t>
                      </a:r>
                    </a:p>
                  </a:txBody>
                  <a:tcPr marL="121920" marR="12192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5648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21920" marR="121920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chemeClr val="bg1"/>
                          </a:solidFill>
                          <a:latin typeface="黑体" pitchFamily="49" charset="-122"/>
                          <a:ea typeface="黑体" pitchFamily="49" charset="-122"/>
                        </a:rPr>
                        <a:t>文档撰写</a:t>
                      </a:r>
                    </a:p>
                  </a:txBody>
                  <a:tcPr marL="121920" marR="12192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4367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3707904" y="44624"/>
            <a:ext cx="5427587" cy="814399"/>
          </a:xfrm>
        </p:spPr>
        <p:txBody>
          <a:bodyPr>
            <a:normAutofit fontScale="90000"/>
          </a:bodyPr>
          <a:lstStyle/>
          <a:p>
            <a:r>
              <a:rPr lang="zh-CN" altLang="en-US" sz="3200" dirty="0"/>
              <a:t>系统设计、开发、实现工作流程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7" name="TextBox 7"/>
          <p:cNvSpPr txBox="1"/>
          <p:nvPr/>
        </p:nvSpPr>
        <p:spPr>
          <a:xfrm>
            <a:off x="323528" y="1190949"/>
            <a:ext cx="756084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本课程所用到的设计软件：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电路仿真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TINA-TI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电路设计（原理图及</a:t>
            </a:r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PCB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设计）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KiCAD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单片机开发软件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ARM Keil MDK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其他软件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SSCOM——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串口调试助手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FreeCAD——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机械结构设计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Python——PC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端数据处理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Visual Studio——PC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端编程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2149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7164288" y="44624"/>
            <a:ext cx="1971203" cy="81439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问题与思考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7" name="TextBox 7"/>
          <p:cNvSpPr txBox="1"/>
          <p:nvPr/>
        </p:nvSpPr>
        <p:spPr>
          <a:xfrm>
            <a:off x="323528" y="1190949"/>
            <a:ext cx="75608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如果让你设计一个数字显示温度计，你该如何设计？数字显示温度计的要求如下：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测量温度范围：</a:t>
            </a:r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0~100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℃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使用</a:t>
            </a:r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4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位数字显示，分辨率</a:t>
            </a:r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0.1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℃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测量误差</a:t>
            </a:r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&lt;0.5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℃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温度测量的采样速度：</a:t>
            </a:r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次</a:t>
            </a:r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秒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能够将温度数据传输到计算机</a:t>
            </a:r>
            <a:endParaRPr lang="en-US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3528" y="4869160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以框图形式请将你的设计构思说明清楚，务必包含设计的关键点，重要的思考过程用思维导图的形式画出来。</a:t>
            </a:r>
          </a:p>
        </p:txBody>
      </p:sp>
    </p:spTree>
    <p:extLst>
      <p:ext uri="{BB962C8B-B14F-4D97-AF65-F5344CB8AC3E}">
        <p14:creationId xmlns:p14="http://schemas.microsoft.com/office/powerpoint/2010/main" val="1518962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6588224" y="44624"/>
            <a:ext cx="2547266" cy="814399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AGENDA</a:t>
            </a:r>
            <a:endParaRPr lang="zh-CN" altLang="en-US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75608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电子电路系统设计方法学的概念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电子电路系统的构成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设计的流程与设计工作的内容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工作流程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如何读懂功能需求</a:t>
            </a:r>
            <a:r>
              <a:rPr lang="en-US" altLang="zh-CN" sz="2800" dirty="0"/>
              <a:t>——</a:t>
            </a:r>
            <a:r>
              <a:rPr lang="zh-CN" altLang="en-US" sz="2800" dirty="0"/>
              <a:t>案例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系统设计、开发、实现的工作流程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问题与思考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422115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4644008" y="75143"/>
            <a:ext cx="4461557" cy="814399"/>
          </a:xfrm>
        </p:spPr>
        <p:txBody>
          <a:bodyPr>
            <a:normAutofit fontScale="90000"/>
          </a:bodyPr>
          <a:lstStyle/>
          <a:p>
            <a:r>
              <a:rPr lang="zh-CN" altLang="en-US" sz="3200" dirty="0"/>
              <a:t>电子电路系统设计方法学</a:t>
            </a:r>
            <a:endParaRPr lang="en-US" altLang="zh-CN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D0CB-8B3C-44BC-A0AB-2B48FC4D29EB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电子电路系统的构成</a:t>
            </a:r>
            <a:endParaRPr lang="en-US" altLang="zh-CN" sz="3200" dirty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一个应用系统的组成</a:t>
            </a:r>
          </a:p>
          <a:p>
            <a:pPr lvl="1"/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板级系统</a:t>
            </a:r>
          </a:p>
          <a:p>
            <a:pPr lvl="1"/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电路模块</a:t>
            </a:r>
          </a:p>
          <a:p>
            <a:pPr lvl="1"/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集成电路</a:t>
            </a:r>
          </a:p>
          <a:p>
            <a:pPr lvl="1"/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IP Core</a:t>
            </a:r>
          </a:p>
          <a:p>
            <a:pPr lvl="1"/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基础元件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单元库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707905" y="2348880"/>
            <a:ext cx="5029200" cy="622176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2400">
                <a:solidFill>
                  <a:schemeClr val="bg1"/>
                </a:solidFill>
                <a:ea typeface="黑体" pitchFamily="2" charset="-122"/>
              </a:rPr>
              <a:t>应用系统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707905" y="3060204"/>
            <a:ext cx="2235696" cy="593576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硬件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102425" y="3060204"/>
            <a:ext cx="2634680" cy="59357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软件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707904" y="3754016"/>
            <a:ext cx="2241721" cy="61108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功能模块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102425" y="3754016"/>
            <a:ext cx="475928" cy="6110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UI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678489" y="3754016"/>
            <a:ext cx="979240" cy="6110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事务处理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7758609" y="3754016"/>
            <a:ext cx="978496" cy="6110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通讯管理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184384" y="4437112"/>
            <a:ext cx="777280" cy="576064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MCU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446241" y="4437112"/>
            <a:ext cx="634752" cy="576064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PLD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707905" y="4437112"/>
            <a:ext cx="653009" cy="576064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分立</a:t>
            </a:r>
          </a:p>
          <a:p>
            <a:pPr algn="ctr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元器件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6102425" y="5163716"/>
            <a:ext cx="1555304" cy="4191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设备驱动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6102425" y="4437112"/>
            <a:ext cx="2634680" cy="57606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操作系统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4446241" y="5163716"/>
            <a:ext cx="634752" cy="56954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IP</a:t>
            </a:r>
          </a:p>
          <a:p>
            <a:pPr algn="ctr"/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core</a:t>
            </a:r>
          </a:p>
        </p:txBody>
      </p:sp>
    </p:spTree>
    <p:extLst>
      <p:ext uri="{BB962C8B-B14F-4D97-AF65-F5344CB8AC3E}">
        <p14:creationId xmlns:p14="http://schemas.microsoft.com/office/powerpoint/2010/main" val="277107562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4730953" y="75143"/>
            <a:ext cx="4374612" cy="814399"/>
          </a:xfrm>
        </p:spPr>
        <p:txBody>
          <a:bodyPr>
            <a:normAutofit fontScale="90000"/>
          </a:bodyPr>
          <a:lstStyle/>
          <a:p>
            <a:r>
              <a:rPr lang="zh-CN" altLang="en-US" sz="3200" dirty="0"/>
              <a:t>电子电路系统设计方法学</a:t>
            </a:r>
            <a:endParaRPr lang="en-US" altLang="zh-CN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D0CB-8B3C-44BC-A0AB-2B48FC4D29EB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从系统的角度看电子设计</a:t>
            </a:r>
          </a:p>
        </p:txBody>
      </p:sp>
      <p:sp>
        <p:nvSpPr>
          <p:cNvPr id="26" name="Oval 3"/>
          <p:cNvSpPr>
            <a:spLocks noChangeArrowheads="1"/>
          </p:cNvSpPr>
          <p:nvPr/>
        </p:nvSpPr>
        <p:spPr bwMode="ltGray">
          <a:xfrm>
            <a:off x="2643188" y="4640921"/>
            <a:ext cx="5562600" cy="1325562"/>
          </a:xfrm>
          <a:prstGeom prst="ellipse">
            <a:avLst/>
          </a:prstGeom>
          <a:solidFill>
            <a:srgbClr val="0A2068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round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7" name="Oval 4"/>
          <p:cNvSpPr>
            <a:spLocks noChangeArrowheads="1"/>
          </p:cNvSpPr>
          <p:nvPr/>
        </p:nvSpPr>
        <p:spPr bwMode="gray">
          <a:xfrm rot="20601703">
            <a:off x="1917700" y="2527958"/>
            <a:ext cx="5762625" cy="3016250"/>
          </a:xfrm>
          <a:prstGeom prst="ellipse">
            <a:avLst/>
          </a:prstGeom>
          <a:gradFill rotWithShape="0">
            <a:gsLst>
              <a:gs pos="0">
                <a:srgbClr val="29698D"/>
              </a:gs>
              <a:gs pos="50000">
                <a:srgbClr val="29698D">
                  <a:gamma/>
                  <a:tint val="24314"/>
                  <a:invGamma/>
                </a:srgbClr>
              </a:gs>
              <a:gs pos="100000">
                <a:srgbClr val="29698D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" name="Arc 6"/>
          <p:cNvSpPr>
            <a:spLocks/>
          </p:cNvSpPr>
          <p:nvPr/>
        </p:nvSpPr>
        <p:spPr bwMode="gray">
          <a:xfrm rot="20601703">
            <a:off x="4622800" y="2443821"/>
            <a:ext cx="2851150" cy="1538287"/>
          </a:xfrm>
          <a:custGeom>
            <a:avLst/>
            <a:gdLst>
              <a:gd name="G0" fmla="+- 0 0 0"/>
              <a:gd name="G1" fmla="+- 14335 0 0"/>
              <a:gd name="G2" fmla="+- 21600 0 0"/>
              <a:gd name="T0" fmla="*/ 16157 w 21600"/>
              <a:gd name="T1" fmla="*/ 0 h 22718"/>
              <a:gd name="T2" fmla="*/ 19907 w 21600"/>
              <a:gd name="T3" fmla="*/ 22718 h 22718"/>
              <a:gd name="T4" fmla="*/ 0 w 21600"/>
              <a:gd name="T5" fmla="*/ 14335 h 22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718" fill="none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</a:path>
              <a:path w="21600" h="22718" stroke="0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  <a:lnTo>
                  <a:pt x="0" y="14335"/>
                </a:lnTo>
                <a:close/>
              </a:path>
            </a:pathLst>
          </a:custGeom>
          <a:solidFill>
            <a:srgbClr val="00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" name="Arc 7"/>
          <p:cNvSpPr>
            <a:spLocks/>
          </p:cNvSpPr>
          <p:nvPr/>
        </p:nvSpPr>
        <p:spPr bwMode="gray">
          <a:xfrm rot="20601703" flipH="1">
            <a:off x="2028825" y="3756683"/>
            <a:ext cx="2876550" cy="1630363"/>
          </a:xfrm>
          <a:custGeom>
            <a:avLst/>
            <a:gdLst>
              <a:gd name="G0" fmla="+- 0 0 0"/>
              <a:gd name="G1" fmla="+- 6947 0 0"/>
              <a:gd name="G2" fmla="+- 21600 0 0"/>
              <a:gd name="T0" fmla="*/ 20452 w 21600"/>
              <a:gd name="T1" fmla="*/ 0 h 24439"/>
              <a:gd name="T2" fmla="*/ 12673 w 21600"/>
              <a:gd name="T3" fmla="*/ 24439 h 24439"/>
              <a:gd name="T4" fmla="*/ 0 w 21600"/>
              <a:gd name="T5" fmla="*/ 6947 h 24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4439" fill="none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</a:path>
              <a:path w="21600" h="24439" stroke="0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  <a:lnTo>
                  <a:pt x="0" y="6947"/>
                </a:lnTo>
                <a:close/>
              </a:path>
            </a:pathLst>
          </a:custGeom>
          <a:gradFill rotWithShape="1">
            <a:gsLst>
              <a:gs pos="0">
                <a:srgbClr val="47ABE3">
                  <a:gamma/>
                  <a:tint val="45490"/>
                  <a:invGamma/>
                </a:srgbClr>
              </a:gs>
              <a:gs pos="100000">
                <a:srgbClr val="47ABE3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" name="Arc 8"/>
          <p:cNvSpPr>
            <a:spLocks/>
          </p:cNvSpPr>
          <p:nvPr/>
        </p:nvSpPr>
        <p:spPr bwMode="gray">
          <a:xfrm rot="20601703">
            <a:off x="3867150" y="2172358"/>
            <a:ext cx="2813050" cy="1417638"/>
          </a:xfrm>
          <a:custGeom>
            <a:avLst/>
            <a:gdLst>
              <a:gd name="G0" fmla="+- 4839 0 0"/>
              <a:gd name="G1" fmla="+- 21600 0 0"/>
              <a:gd name="G2" fmla="+- 21600 0 0"/>
              <a:gd name="T0" fmla="*/ 0 w 21397"/>
              <a:gd name="T1" fmla="*/ 549 h 21600"/>
              <a:gd name="T2" fmla="*/ 21397 w 21397"/>
              <a:gd name="T3" fmla="*/ 7730 h 21600"/>
              <a:gd name="T4" fmla="*/ 4839 w 2139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97" h="21600" fill="none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</a:path>
              <a:path w="21397" h="21600" stroke="0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  <a:lnTo>
                  <a:pt x="4839" y="21600"/>
                </a:lnTo>
                <a:close/>
              </a:path>
            </a:pathLst>
          </a:custGeom>
          <a:gradFill rotWithShape="1">
            <a:gsLst>
              <a:gs pos="0">
                <a:srgbClr val="AAA0F8">
                  <a:gamma/>
                  <a:shade val="46275"/>
                  <a:invGamma/>
                </a:srgbClr>
              </a:gs>
              <a:gs pos="100000">
                <a:srgbClr val="AAA0F8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" name="Arc 9"/>
          <p:cNvSpPr>
            <a:spLocks/>
          </p:cNvSpPr>
          <p:nvPr/>
        </p:nvSpPr>
        <p:spPr bwMode="gray">
          <a:xfrm rot="20601703" flipH="1">
            <a:off x="1828800" y="2824821"/>
            <a:ext cx="2762250" cy="1381125"/>
          </a:xfrm>
          <a:custGeom>
            <a:avLst/>
            <a:gdLst>
              <a:gd name="G0" fmla="+- 0 0 0"/>
              <a:gd name="G1" fmla="+- 21142 0 0"/>
              <a:gd name="G2" fmla="+- 21600 0 0"/>
              <a:gd name="T0" fmla="*/ 4423 w 20934"/>
              <a:gd name="T1" fmla="*/ 0 h 21142"/>
              <a:gd name="T2" fmla="*/ 20934 w 20934"/>
              <a:gd name="T3" fmla="*/ 15820 h 21142"/>
              <a:gd name="T4" fmla="*/ 0 w 20934"/>
              <a:gd name="T5" fmla="*/ 21142 h 2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34" h="21142" fill="none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</a:path>
              <a:path w="20934" h="21142" stroke="0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  <a:lnTo>
                  <a:pt x="0" y="21142"/>
                </a:lnTo>
                <a:close/>
              </a:path>
            </a:pathLst>
          </a:custGeom>
          <a:gradFill rotWithShape="1">
            <a:gsLst>
              <a:gs pos="0">
                <a:srgbClr val="47ABE3"/>
              </a:gs>
              <a:gs pos="100000">
                <a:srgbClr val="47ABE3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Oval 10"/>
          <p:cNvSpPr>
            <a:spLocks noChangeArrowheads="1"/>
          </p:cNvSpPr>
          <p:nvPr/>
        </p:nvSpPr>
        <p:spPr bwMode="gray">
          <a:xfrm rot="20601703">
            <a:off x="3435350" y="3080408"/>
            <a:ext cx="2695575" cy="1339850"/>
          </a:xfrm>
          <a:prstGeom prst="ellipse">
            <a:avLst/>
          </a:prstGeom>
          <a:gradFill rotWithShape="0">
            <a:gsLst>
              <a:gs pos="0">
                <a:srgbClr val="000000"/>
              </a:gs>
              <a:gs pos="50000">
                <a:srgbClr val="000000">
                  <a:gamma/>
                  <a:tint val="24314"/>
                  <a:invGamma/>
                </a:srgbClr>
              </a:gs>
              <a:gs pos="100000">
                <a:srgbClr val="0000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gray">
          <a:xfrm>
            <a:off x="2578108" y="3293133"/>
            <a:ext cx="11144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黑体" pitchFamily="2" charset="-122"/>
              </a:rPr>
              <a:t>结构设计</a:t>
            </a: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gray">
          <a:xfrm>
            <a:off x="4335463" y="2405721"/>
            <a:ext cx="14128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黑体" pitchFamily="2" charset="-122"/>
              </a:rPr>
              <a:t>系统软件设计</a:t>
            </a: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gray">
          <a:xfrm>
            <a:off x="5861050" y="2835933"/>
            <a:ext cx="1612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黑体" pitchFamily="2" charset="-122"/>
              </a:rPr>
              <a:t>系统</a:t>
            </a:r>
            <a:r>
              <a:rPr lang="zh-CN" altLang="en-US" sz="16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黑体" pitchFamily="2" charset="-122"/>
              </a:rPr>
              <a:t>硬件</a:t>
            </a:r>
            <a:r>
              <a:rPr lang="zh-CN" altLang="en-US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黑体" pitchFamily="2" charset="-122"/>
              </a:rPr>
              <a:t>设计</a:t>
            </a:r>
            <a:endParaRPr lang="en-US" altLang="zh-CN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ea typeface="黑体" pitchFamily="2" charset="-122"/>
            </a:endParaRPr>
          </a:p>
        </p:txBody>
      </p:sp>
      <p:sp>
        <p:nvSpPr>
          <p:cNvPr id="36" name="Freeform 14"/>
          <p:cNvSpPr>
            <a:spLocks/>
          </p:cNvSpPr>
          <p:nvPr/>
        </p:nvSpPr>
        <p:spPr bwMode="gray">
          <a:xfrm>
            <a:off x="6757988" y="3378858"/>
            <a:ext cx="1295400" cy="1711325"/>
          </a:xfrm>
          <a:custGeom>
            <a:avLst/>
            <a:gdLst>
              <a:gd name="T0" fmla="*/ 0 w 816"/>
              <a:gd name="T1" fmla="*/ 841 h 1078"/>
              <a:gd name="T2" fmla="*/ 784 w 816"/>
              <a:gd name="T3" fmla="*/ 0 h 1078"/>
              <a:gd name="T4" fmla="*/ 816 w 816"/>
              <a:gd name="T5" fmla="*/ 280 h 1078"/>
              <a:gd name="T6" fmla="*/ 544 w 816"/>
              <a:gd name="T7" fmla="*/ 672 h 1078"/>
              <a:gd name="T8" fmla="*/ 25 w 816"/>
              <a:gd name="T9" fmla="*/ 1078 h 1078"/>
              <a:gd name="T10" fmla="*/ 0 w 816"/>
              <a:gd name="T11" fmla="*/ 841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6" h="1078">
                <a:moveTo>
                  <a:pt x="0" y="841"/>
                </a:moveTo>
                <a:lnTo>
                  <a:pt x="784" y="0"/>
                </a:lnTo>
                <a:lnTo>
                  <a:pt x="816" y="280"/>
                </a:lnTo>
                <a:cubicBezTo>
                  <a:pt x="776" y="392"/>
                  <a:pt x="676" y="539"/>
                  <a:pt x="544" y="672"/>
                </a:cubicBezTo>
                <a:cubicBezTo>
                  <a:pt x="412" y="805"/>
                  <a:pt x="116" y="1050"/>
                  <a:pt x="25" y="1078"/>
                </a:cubicBezTo>
                <a:cubicBezTo>
                  <a:pt x="7" y="1006"/>
                  <a:pt x="0" y="841"/>
                  <a:pt x="0" y="841"/>
                </a:cubicBezTo>
                <a:close/>
              </a:path>
            </a:pathLst>
          </a:custGeom>
          <a:gradFill rotWithShape="0">
            <a:gsLst>
              <a:gs pos="0">
                <a:srgbClr val="6600CC">
                  <a:gamma/>
                  <a:tint val="45490"/>
                  <a:invGamma/>
                </a:srgbClr>
              </a:gs>
              <a:gs pos="100000">
                <a:srgbClr val="6600C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7" name="Arc 15"/>
          <p:cNvSpPr>
            <a:spLocks/>
          </p:cNvSpPr>
          <p:nvPr/>
        </p:nvSpPr>
        <p:spPr bwMode="gray">
          <a:xfrm rot="20539205">
            <a:off x="5156200" y="3385208"/>
            <a:ext cx="2984500" cy="1346200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0601 w 20601"/>
              <a:gd name="T1" fmla="*/ 6492 h 19523"/>
              <a:gd name="T2" fmla="*/ 9242 w 20601"/>
              <a:gd name="T3" fmla="*/ 19523 h 19523"/>
              <a:gd name="T4" fmla="*/ 0 w 20601"/>
              <a:gd name="T5" fmla="*/ 0 h 19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601" h="19523" fill="none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</a:path>
              <a:path w="20601" h="19523" stroke="0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  <a:lnTo>
                  <a:pt x="0" y="0"/>
                </a:lnTo>
                <a:close/>
              </a:path>
            </a:pathLst>
          </a:cu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Freeform 16"/>
          <p:cNvSpPr>
            <a:spLocks/>
          </p:cNvSpPr>
          <p:nvPr/>
        </p:nvSpPr>
        <p:spPr bwMode="gray">
          <a:xfrm>
            <a:off x="5057775" y="3859871"/>
            <a:ext cx="1758950" cy="1236662"/>
          </a:xfrm>
          <a:custGeom>
            <a:avLst/>
            <a:gdLst>
              <a:gd name="T0" fmla="*/ 1071 w 1108"/>
              <a:gd name="T1" fmla="*/ 546 h 779"/>
              <a:gd name="T2" fmla="*/ 1108 w 1108"/>
              <a:gd name="T3" fmla="*/ 779 h 779"/>
              <a:gd name="T4" fmla="*/ 67 w 1108"/>
              <a:gd name="T5" fmla="*/ 168 h 779"/>
              <a:gd name="T6" fmla="*/ 0 w 1108"/>
              <a:gd name="T7" fmla="*/ 0 h 779"/>
              <a:gd name="T8" fmla="*/ 1071 w 1108"/>
              <a:gd name="T9" fmla="*/ 546 h 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8" h="779">
                <a:moveTo>
                  <a:pt x="1071" y="546"/>
                </a:moveTo>
                <a:lnTo>
                  <a:pt x="1108" y="779"/>
                </a:lnTo>
                <a:lnTo>
                  <a:pt x="67" y="168"/>
                </a:lnTo>
                <a:lnTo>
                  <a:pt x="0" y="0"/>
                </a:lnTo>
                <a:lnTo>
                  <a:pt x="1071" y="546"/>
                </a:lnTo>
                <a:close/>
              </a:path>
            </a:pathLst>
          </a:custGeom>
          <a:gradFill rotWithShape="1">
            <a:gsLst>
              <a:gs pos="0">
                <a:srgbClr val="5007A1">
                  <a:gamma/>
                  <a:tint val="45490"/>
                  <a:invGamma/>
                </a:srgbClr>
              </a:gs>
              <a:gs pos="100000">
                <a:srgbClr val="5007A1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9" name="Text Box 17"/>
          <p:cNvSpPr txBox="1">
            <a:spLocks noChangeArrowheads="1"/>
          </p:cNvSpPr>
          <p:nvPr/>
        </p:nvSpPr>
        <p:spPr bwMode="gray">
          <a:xfrm>
            <a:off x="6013450" y="3826533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6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黑体" pitchFamily="2" charset="-122"/>
              </a:rPr>
              <a:t>元器件</a:t>
            </a:r>
            <a:r>
              <a:rPr lang="zh-CN" altLang="en-US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黑体" pitchFamily="2" charset="-122"/>
              </a:rPr>
              <a:t>选型</a:t>
            </a:r>
            <a:endParaRPr lang="en-US" altLang="zh-CN" b="1" i="1"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40" name="Text Box 18"/>
          <p:cNvSpPr txBox="1">
            <a:spLocks noChangeArrowheads="1"/>
          </p:cNvSpPr>
          <p:nvPr/>
        </p:nvSpPr>
        <p:spPr bwMode="gray">
          <a:xfrm>
            <a:off x="4337050" y="4615521"/>
            <a:ext cx="11255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6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黑体" pitchFamily="2" charset="-122"/>
              </a:rPr>
              <a:t>功能分析</a:t>
            </a:r>
          </a:p>
        </p:txBody>
      </p:sp>
      <p:sp>
        <p:nvSpPr>
          <p:cNvPr id="41" name="Text Box 19"/>
          <p:cNvSpPr txBox="1">
            <a:spLocks noChangeArrowheads="1"/>
          </p:cNvSpPr>
          <p:nvPr/>
        </p:nvSpPr>
        <p:spPr bwMode="gray">
          <a:xfrm>
            <a:off x="2269474" y="4436133"/>
            <a:ext cx="15792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黑体" pitchFamily="2" charset="-122"/>
              </a:rPr>
              <a:t>人机界面设计</a:t>
            </a:r>
          </a:p>
        </p:txBody>
      </p:sp>
      <p:sp>
        <p:nvSpPr>
          <p:cNvPr id="42" name="Oval 20"/>
          <p:cNvSpPr>
            <a:spLocks noChangeArrowheads="1"/>
          </p:cNvSpPr>
          <p:nvPr/>
        </p:nvSpPr>
        <p:spPr bwMode="white">
          <a:xfrm rot="20601703">
            <a:off x="3536950" y="3332821"/>
            <a:ext cx="2586038" cy="1090612"/>
          </a:xfrm>
          <a:prstGeom prst="ellipse">
            <a:avLst/>
          </a:prstGeom>
          <a:gradFill rotWithShape="1">
            <a:gsLst>
              <a:gs pos="0">
                <a:srgbClr val="000426"/>
              </a:gs>
              <a:gs pos="100000">
                <a:srgbClr val="0E4D5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" name="Freeform 21"/>
          <p:cNvSpPr>
            <a:spLocks/>
          </p:cNvSpPr>
          <p:nvPr/>
        </p:nvSpPr>
        <p:spPr bwMode="gray">
          <a:xfrm>
            <a:off x="5233988" y="4255158"/>
            <a:ext cx="1282700" cy="1028700"/>
          </a:xfrm>
          <a:custGeom>
            <a:avLst/>
            <a:gdLst>
              <a:gd name="T0" fmla="*/ 0 w 808"/>
              <a:gd name="T1" fmla="*/ 24 h 648"/>
              <a:gd name="T2" fmla="*/ 352 w 808"/>
              <a:gd name="T3" fmla="*/ 448 h 648"/>
              <a:gd name="T4" fmla="*/ 360 w 808"/>
              <a:gd name="T5" fmla="*/ 648 h 648"/>
              <a:gd name="T6" fmla="*/ 808 w 808"/>
              <a:gd name="T7" fmla="*/ 424 h 648"/>
              <a:gd name="T8" fmla="*/ 104 w 808"/>
              <a:gd name="T9" fmla="*/ 0 h 648"/>
              <a:gd name="T10" fmla="*/ 0 w 808"/>
              <a:gd name="T11" fmla="*/ 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08" h="648">
                <a:moveTo>
                  <a:pt x="0" y="24"/>
                </a:moveTo>
                <a:lnTo>
                  <a:pt x="352" y="448"/>
                </a:lnTo>
                <a:lnTo>
                  <a:pt x="360" y="648"/>
                </a:lnTo>
                <a:lnTo>
                  <a:pt x="808" y="424"/>
                </a:lnTo>
                <a:lnTo>
                  <a:pt x="104" y="0"/>
                </a:lnTo>
                <a:lnTo>
                  <a:pt x="0" y="24"/>
                </a:lnTo>
                <a:close/>
              </a:path>
            </a:pathLst>
          </a:custGeom>
          <a:solidFill>
            <a:srgbClr val="003399">
              <a:alpha val="49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" name="Text Box 22"/>
          <p:cNvSpPr txBox="1">
            <a:spLocks noChangeArrowheads="1"/>
          </p:cNvSpPr>
          <p:nvPr/>
        </p:nvSpPr>
        <p:spPr bwMode="gray">
          <a:xfrm>
            <a:off x="3041650" y="5947433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b="1" i="1" dirty="0">
                <a:solidFill>
                  <a:schemeClr val="bg2">
                    <a:lumMod val="25000"/>
                  </a:schemeClr>
                </a:solidFill>
                <a:latin typeface="Verdana" pitchFamily="34" charset="0"/>
                <a:ea typeface="黑体" pitchFamily="2" charset="-122"/>
              </a:rPr>
              <a:t>电子电路系统的方案设计</a:t>
            </a:r>
          </a:p>
        </p:txBody>
      </p:sp>
    </p:spTree>
    <p:extLst>
      <p:ext uri="{BB962C8B-B14F-4D97-AF65-F5344CB8AC3E}">
        <p14:creationId xmlns:p14="http://schemas.microsoft.com/office/powerpoint/2010/main" val="1003271150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4422233" y="46781"/>
            <a:ext cx="4264567" cy="814399"/>
          </a:xfrm>
        </p:spPr>
        <p:txBody>
          <a:bodyPr>
            <a:normAutofit fontScale="90000"/>
          </a:bodyPr>
          <a:lstStyle/>
          <a:p>
            <a:r>
              <a:rPr lang="zh-CN" altLang="en-US" sz="3200" dirty="0"/>
              <a:t>电子电路系统设计方法学</a:t>
            </a:r>
            <a:endParaRPr lang="en-US" altLang="zh-CN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D0CB-8B3C-44BC-A0AB-2B48FC4D29EB}" type="datetime2">
              <a:rPr lang="zh-CN" altLang="en-US" smtClean="0"/>
              <a:t>2022年6月30日</a:t>
            </a:fld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电子电路系统的设计流程</a:t>
            </a:r>
          </a:p>
        </p:txBody>
      </p:sp>
      <p:sp>
        <p:nvSpPr>
          <p:cNvPr id="25" name="Text Box 23">
            <a:hlinkClick r:id="rId3" action="ppaction://hlinksldjump"/>
          </p:cNvPr>
          <p:cNvSpPr txBox="1">
            <a:spLocks noChangeArrowheads="1"/>
          </p:cNvSpPr>
          <p:nvPr/>
        </p:nvSpPr>
        <p:spPr bwMode="gray">
          <a:xfrm>
            <a:off x="1219200" y="2058144"/>
            <a:ext cx="5715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 i="1" dirty="0">
                <a:solidFill>
                  <a:srgbClr val="003A47"/>
                </a:solidFill>
                <a:latin typeface="Verdana" pitchFamily="34" charset="0"/>
                <a:ea typeface="黑体" pitchFamily="2" charset="-122"/>
              </a:rPr>
              <a:t>功能分析</a:t>
            </a:r>
          </a:p>
        </p:txBody>
      </p:sp>
      <p:sp>
        <p:nvSpPr>
          <p:cNvPr id="45" name="Text Box 24">
            <a:hlinkClick r:id="rId4" action="ppaction://hlinksldjump"/>
          </p:cNvPr>
          <p:cNvSpPr txBox="1">
            <a:spLocks noChangeArrowheads="1"/>
          </p:cNvSpPr>
          <p:nvPr/>
        </p:nvSpPr>
        <p:spPr bwMode="gray">
          <a:xfrm>
            <a:off x="1219200" y="2743944"/>
            <a:ext cx="5715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 i="1" dirty="0">
                <a:solidFill>
                  <a:srgbClr val="003A47"/>
                </a:solidFill>
                <a:latin typeface="Verdana" pitchFamily="34" charset="0"/>
                <a:ea typeface="黑体" pitchFamily="2" charset="-122"/>
              </a:rPr>
              <a:t>核心元器件选型与方案评估</a:t>
            </a:r>
          </a:p>
        </p:txBody>
      </p:sp>
      <p:sp>
        <p:nvSpPr>
          <p:cNvPr id="46" name="Text Box 25">
            <a:hlinkClick r:id="rId5" action="ppaction://hlinksldjump"/>
          </p:cNvPr>
          <p:cNvSpPr txBox="1">
            <a:spLocks noChangeArrowheads="1"/>
          </p:cNvSpPr>
          <p:nvPr/>
        </p:nvSpPr>
        <p:spPr bwMode="gray">
          <a:xfrm>
            <a:off x="185192" y="3429744"/>
            <a:ext cx="2514600" cy="45720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b="1" i="1" dirty="0">
                <a:solidFill>
                  <a:srgbClr val="003A47"/>
                </a:solidFill>
                <a:latin typeface="Verdana" pitchFamily="34" charset="0"/>
                <a:ea typeface="黑体" pitchFamily="2" charset="-122"/>
              </a:rPr>
              <a:t>硬件设计实现</a:t>
            </a:r>
          </a:p>
        </p:txBody>
      </p:sp>
      <p:sp>
        <p:nvSpPr>
          <p:cNvPr id="47" name="Text Box 26">
            <a:hlinkClick r:id="rId6" action="ppaction://hlinksldjump"/>
          </p:cNvPr>
          <p:cNvSpPr txBox="1">
            <a:spLocks noChangeArrowheads="1"/>
          </p:cNvSpPr>
          <p:nvPr/>
        </p:nvSpPr>
        <p:spPr bwMode="gray">
          <a:xfrm>
            <a:off x="2895600" y="3429744"/>
            <a:ext cx="2514600" cy="4572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 i="1" dirty="0">
                <a:solidFill>
                  <a:srgbClr val="003A47"/>
                </a:solidFill>
                <a:latin typeface="Verdana" pitchFamily="34" charset="0"/>
                <a:ea typeface="黑体" pitchFamily="2" charset="-122"/>
              </a:rPr>
              <a:t>软件设计实现</a:t>
            </a:r>
          </a:p>
        </p:txBody>
      </p:sp>
      <p:sp>
        <p:nvSpPr>
          <p:cNvPr id="48" name="Text Box 27"/>
          <p:cNvSpPr txBox="1">
            <a:spLocks noChangeArrowheads="1"/>
          </p:cNvSpPr>
          <p:nvPr/>
        </p:nvSpPr>
        <p:spPr bwMode="gray">
          <a:xfrm>
            <a:off x="2895600" y="4115544"/>
            <a:ext cx="1752600" cy="4572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 i="1" dirty="0">
                <a:solidFill>
                  <a:srgbClr val="003A47"/>
                </a:solidFill>
                <a:latin typeface="Verdana" pitchFamily="34" charset="0"/>
                <a:ea typeface="黑体" pitchFamily="2" charset="-122"/>
              </a:rPr>
              <a:t>通讯协议</a:t>
            </a:r>
          </a:p>
        </p:txBody>
      </p:sp>
      <p:sp>
        <p:nvSpPr>
          <p:cNvPr id="49" name="Text Box 28"/>
          <p:cNvSpPr txBox="1">
            <a:spLocks noChangeArrowheads="1"/>
          </p:cNvSpPr>
          <p:nvPr/>
        </p:nvSpPr>
        <p:spPr bwMode="gray">
          <a:xfrm>
            <a:off x="3352800" y="4725144"/>
            <a:ext cx="1676400" cy="4572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 i="1" dirty="0">
                <a:solidFill>
                  <a:srgbClr val="003A47"/>
                </a:solidFill>
                <a:latin typeface="Verdana" pitchFamily="34" charset="0"/>
                <a:ea typeface="黑体" pitchFamily="2" charset="-122"/>
              </a:rPr>
              <a:t>人机界面</a:t>
            </a:r>
          </a:p>
        </p:txBody>
      </p:sp>
      <p:sp>
        <p:nvSpPr>
          <p:cNvPr id="50" name="Text Box 29"/>
          <p:cNvSpPr txBox="1">
            <a:spLocks noChangeArrowheads="1"/>
          </p:cNvSpPr>
          <p:nvPr/>
        </p:nvSpPr>
        <p:spPr bwMode="gray">
          <a:xfrm>
            <a:off x="3810000" y="5334744"/>
            <a:ext cx="1600200" cy="4572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 i="1" dirty="0">
                <a:solidFill>
                  <a:srgbClr val="003A47"/>
                </a:solidFill>
                <a:latin typeface="Verdana" pitchFamily="34" charset="0"/>
                <a:ea typeface="黑体" pitchFamily="2" charset="-122"/>
              </a:rPr>
              <a:t>操作系统</a:t>
            </a:r>
          </a:p>
        </p:txBody>
      </p:sp>
      <p:sp>
        <p:nvSpPr>
          <p:cNvPr id="51" name="Text Box 30"/>
          <p:cNvSpPr txBox="1">
            <a:spLocks noChangeArrowheads="1"/>
          </p:cNvSpPr>
          <p:nvPr/>
        </p:nvSpPr>
        <p:spPr bwMode="gray">
          <a:xfrm>
            <a:off x="179512" y="4115544"/>
            <a:ext cx="1676400" cy="45720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b="1" i="1" dirty="0">
                <a:solidFill>
                  <a:srgbClr val="003A47"/>
                </a:solidFill>
                <a:latin typeface="Verdana" pitchFamily="34" charset="0"/>
                <a:ea typeface="黑体" pitchFamily="2" charset="-122"/>
              </a:rPr>
              <a:t>电路原理</a:t>
            </a:r>
          </a:p>
        </p:txBody>
      </p:sp>
      <p:sp>
        <p:nvSpPr>
          <p:cNvPr id="52" name="Text Box 31">
            <a:hlinkClick r:id="rId7" action="ppaction://hlinksldjump"/>
          </p:cNvPr>
          <p:cNvSpPr txBox="1">
            <a:spLocks noChangeArrowheads="1"/>
          </p:cNvSpPr>
          <p:nvPr/>
        </p:nvSpPr>
        <p:spPr bwMode="gray">
          <a:xfrm>
            <a:off x="5715000" y="3429744"/>
            <a:ext cx="2590800" cy="457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 i="1" dirty="0">
                <a:solidFill>
                  <a:srgbClr val="003A47"/>
                </a:solidFill>
                <a:latin typeface="Verdana" pitchFamily="34" charset="0"/>
                <a:ea typeface="黑体" pitchFamily="2" charset="-122"/>
              </a:rPr>
              <a:t>机械设计</a:t>
            </a:r>
          </a:p>
        </p:txBody>
      </p:sp>
      <p:sp>
        <p:nvSpPr>
          <p:cNvPr id="53" name="Text Box 32"/>
          <p:cNvSpPr txBox="1">
            <a:spLocks noChangeArrowheads="1"/>
          </p:cNvSpPr>
          <p:nvPr/>
        </p:nvSpPr>
        <p:spPr bwMode="gray">
          <a:xfrm>
            <a:off x="5715000" y="4191744"/>
            <a:ext cx="1295400" cy="457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 i="1" dirty="0">
                <a:solidFill>
                  <a:srgbClr val="003A47"/>
                </a:solidFill>
                <a:latin typeface="Verdana" pitchFamily="34" charset="0"/>
                <a:ea typeface="黑体" pitchFamily="2" charset="-122"/>
              </a:rPr>
              <a:t>外观</a:t>
            </a:r>
          </a:p>
        </p:txBody>
      </p:sp>
      <p:sp>
        <p:nvSpPr>
          <p:cNvPr id="54" name="Text Box 33"/>
          <p:cNvSpPr txBox="1">
            <a:spLocks noChangeArrowheads="1"/>
          </p:cNvSpPr>
          <p:nvPr/>
        </p:nvSpPr>
        <p:spPr bwMode="gray">
          <a:xfrm>
            <a:off x="6172200" y="4725144"/>
            <a:ext cx="1905000" cy="457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 i="1" dirty="0">
                <a:solidFill>
                  <a:srgbClr val="003A47"/>
                </a:solidFill>
                <a:latin typeface="Verdana" pitchFamily="34" charset="0"/>
                <a:ea typeface="黑体" pitchFamily="2" charset="-122"/>
              </a:rPr>
              <a:t>组装工艺</a:t>
            </a:r>
          </a:p>
        </p:txBody>
      </p:sp>
      <p:sp>
        <p:nvSpPr>
          <p:cNvPr id="55" name="Text Box 34"/>
          <p:cNvSpPr txBox="1">
            <a:spLocks noChangeArrowheads="1"/>
          </p:cNvSpPr>
          <p:nvPr/>
        </p:nvSpPr>
        <p:spPr bwMode="gray">
          <a:xfrm>
            <a:off x="6705600" y="5334744"/>
            <a:ext cx="2133600" cy="457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 i="1" dirty="0">
                <a:solidFill>
                  <a:srgbClr val="003A47"/>
                </a:solidFill>
                <a:latin typeface="Verdana" pitchFamily="34" charset="0"/>
                <a:ea typeface="黑体" pitchFamily="2" charset="-122"/>
              </a:rPr>
              <a:t>结构设计</a:t>
            </a:r>
          </a:p>
        </p:txBody>
      </p:sp>
      <p:sp>
        <p:nvSpPr>
          <p:cNvPr id="56" name="Text Box 35"/>
          <p:cNvSpPr txBox="1">
            <a:spLocks noChangeArrowheads="1"/>
          </p:cNvSpPr>
          <p:nvPr/>
        </p:nvSpPr>
        <p:spPr bwMode="gray">
          <a:xfrm>
            <a:off x="806207" y="5334744"/>
            <a:ext cx="1676400" cy="45720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 b="1" i="1" dirty="0">
                <a:solidFill>
                  <a:srgbClr val="003A47"/>
                </a:solidFill>
                <a:latin typeface="Verdana" pitchFamily="34" charset="0"/>
                <a:ea typeface="黑体" pitchFamily="2" charset="-122"/>
              </a:rPr>
              <a:t>PCB</a:t>
            </a:r>
            <a:r>
              <a:rPr lang="zh-CN" altLang="en-US" sz="2400" b="1" i="1" dirty="0">
                <a:solidFill>
                  <a:srgbClr val="003A47"/>
                </a:solidFill>
                <a:latin typeface="Verdana" pitchFamily="34" charset="0"/>
                <a:ea typeface="黑体" pitchFamily="2" charset="-122"/>
              </a:rPr>
              <a:t>版图</a:t>
            </a:r>
          </a:p>
        </p:txBody>
      </p:sp>
      <p:sp>
        <p:nvSpPr>
          <p:cNvPr id="57" name="Text Box 36"/>
          <p:cNvSpPr txBox="1">
            <a:spLocks noChangeArrowheads="1"/>
          </p:cNvSpPr>
          <p:nvPr/>
        </p:nvSpPr>
        <p:spPr bwMode="gray">
          <a:xfrm>
            <a:off x="1192270" y="6020544"/>
            <a:ext cx="1676400" cy="45720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b="1" i="1" dirty="0">
                <a:solidFill>
                  <a:srgbClr val="003A47"/>
                </a:solidFill>
                <a:latin typeface="Verdana" pitchFamily="34" charset="0"/>
                <a:ea typeface="黑体" pitchFamily="2" charset="-122"/>
              </a:rPr>
              <a:t>测试方案</a:t>
            </a:r>
          </a:p>
        </p:txBody>
      </p:sp>
      <p:sp>
        <p:nvSpPr>
          <p:cNvPr id="58" name="Text Box 37"/>
          <p:cNvSpPr txBox="1">
            <a:spLocks noChangeArrowheads="1"/>
          </p:cNvSpPr>
          <p:nvPr/>
        </p:nvSpPr>
        <p:spPr bwMode="gray">
          <a:xfrm>
            <a:off x="4191000" y="6020544"/>
            <a:ext cx="1600200" cy="4572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 i="1" dirty="0">
                <a:solidFill>
                  <a:srgbClr val="003A47"/>
                </a:solidFill>
                <a:latin typeface="Verdana" pitchFamily="34" charset="0"/>
                <a:ea typeface="黑体" pitchFamily="2" charset="-122"/>
              </a:rPr>
              <a:t>系统测试</a:t>
            </a:r>
          </a:p>
        </p:txBody>
      </p:sp>
      <p:sp>
        <p:nvSpPr>
          <p:cNvPr id="59" name="Text Box 38"/>
          <p:cNvSpPr txBox="1">
            <a:spLocks noChangeArrowheads="1"/>
          </p:cNvSpPr>
          <p:nvPr/>
        </p:nvSpPr>
        <p:spPr bwMode="gray">
          <a:xfrm>
            <a:off x="519336" y="4725144"/>
            <a:ext cx="1748408" cy="46166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i="1" dirty="0">
                <a:solidFill>
                  <a:srgbClr val="003A47"/>
                </a:solidFill>
                <a:latin typeface="Verdana" pitchFamily="34" charset="0"/>
                <a:ea typeface="黑体" pitchFamily="2" charset="-122"/>
              </a:rPr>
              <a:t>元器件选型</a:t>
            </a:r>
          </a:p>
        </p:txBody>
      </p:sp>
    </p:spTree>
    <p:extLst>
      <p:ext uri="{BB962C8B-B14F-4D97-AF65-F5344CB8AC3E}">
        <p14:creationId xmlns:p14="http://schemas.microsoft.com/office/powerpoint/2010/main" val="3917125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67944" y="75143"/>
            <a:ext cx="5037621" cy="814399"/>
          </a:xfrm>
        </p:spPr>
        <p:txBody>
          <a:bodyPr>
            <a:normAutofit/>
          </a:bodyPr>
          <a:lstStyle/>
          <a:p>
            <a:r>
              <a:rPr lang="zh-CN" altLang="en-US" sz="3200" dirty="0"/>
              <a:t>电子电路系统设计方法学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>
                <a:ea typeface="幼圆" pitchFamily="49" charset="-122"/>
              </a:rPr>
              <a:t>功能分析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做什么，怎么做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激励</a:t>
            </a:r>
            <a:r>
              <a:rPr lang="en-US" altLang="zh-CN" dirty="0">
                <a:ea typeface="幼圆" pitchFamily="49" charset="-122"/>
              </a:rPr>
              <a:t>——</a:t>
            </a:r>
            <a:r>
              <a:rPr lang="zh-CN" altLang="en-US" dirty="0">
                <a:ea typeface="幼圆" pitchFamily="49" charset="-122"/>
              </a:rPr>
              <a:t>响应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性能指标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用户习惯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生产周期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成本限制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系统的工作环境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其他的因素（商业、文化、环境）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028384" y="616530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i="1" u="sng" dirty="0">
                <a:hlinkClick r:id="rId3" action="ppaction://hlinksldjump"/>
              </a:rPr>
              <a:t>返回</a:t>
            </a:r>
            <a:endParaRPr lang="zh-CN" altLang="en-US" i="1" u="sng" dirty="0"/>
          </a:p>
        </p:txBody>
      </p:sp>
    </p:spTree>
    <p:extLst>
      <p:ext uri="{BB962C8B-B14F-4D97-AF65-F5344CB8AC3E}">
        <p14:creationId xmlns:p14="http://schemas.microsoft.com/office/powerpoint/2010/main" val="128739615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95936" y="75143"/>
            <a:ext cx="5109629" cy="814399"/>
          </a:xfrm>
        </p:spPr>
        <p:txBody>
          <a:bodyPr>
            <a:normAutofit/>
          </a:bodyPr>
          <a:lstStyle/>
          <a:p>
            <a:r>
              <a:rPr lang="zh-CN" altLang="en-US" sz="3200" dirty="0"/>
              <a:t>电子电路系统设计方法学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268760"/>
            <a:ext cx="8229600" cy="4464496"/>
          </a:xfrm>
        </p:spPr>
        <p:txBody>
          <a:bodyPr/>
          <a:lstStyle/>
          <a:p>
            <a:r>
              <a:rPr lang="zh-CN" altLang="en-US" dirty="0">
                <a:ea typeface="幼圆" pitchFamily="49" charset="-122"/>
              </a:rPr>
              <a:t>元器件选型需要考虑的问题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功能能否满足要求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性能能否满足要求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可靠性能否满足要求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环境适应性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生产适应性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商业适应性</a:t>
            </a:r>
          </a:p>
          <a:p>
            <a:pPr lvl="1"/>
            <a:endParaRPr lang="zh-CN" altLang="en-US" dirty="0">
              <a:ea typeface="幼圆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28384" y="616530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i="1" u="sng" dirty="0">
                <a:hlinkClick r:id="rId3" action="ppaction://hlinksldjump"/>
              </a:rPr>
              <a:t>返回</a:t>
            </a:r>
            <a:endParaRPr lang="zh-CN" altLang="en-US" i="1" u="sng" dirty="0"/>
          </a:p>
        </p:txBody>
      </p:sp>
    </p:spTree>
    <p:extLst>
      <p:ext uri="{BB962C8B-B14F-4D97-AF65-F5344CB8AC3E}">
        <p14:creationId xmlns:p14="http://schemas.microsoft.com/office/powerpoint/2010/main" val="4000269998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11960" y="75143"/>
            <a:ext cx="4893605" cy="814399"/>
          </a:xfrm>
        </p:spPr>
        <p:txBody>
          <a:bodyPr>
            <a:normAutofit/>
          </a:bodyPr>
          <a:lstStyle/>
          <a:p>
            <a:r>
              <a:rPr lang="zh-CN" altLang="en-US" sz="3200" dirty="0"/>
              <a:t>电子电路系统设计方法学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>
                <a:ea typeface="幼圆" pitchFamily="49" charset="-122"/>
              </a:rPr>
              <a:t>系统硬件设计的各个方面</a:t>
            </a:r>
          </a:p>
          <a:p>
            <a:pPr lvl="1"/>
            <a:r>
              <a:rPr lang="zh-CN" altLang="en-US" dirty="0">
                <a:ea typeface="幼圆" pitchFamily="49" charset="-122"/>
              </a:rPr>
              <a:t>电路设计</a:t>
            </a:r>
          </a:p>
          <a:p>
            <a:pPr lvl="2"/>
            <a:r>
              <a:rPr lang="zh-CN" altLang="en-US" dirty="0">
                <a:ea typeface="幼圆" pitchFamily="49" charset="-122"/>
              </a:rPr>
              <a:t>参考成熟电路</a:t>
            </a:r>
          </a:p>
          <a:p>
            <a:pPr lvl="2"/>
            <a:r>
              <a:rPr lang="zh-CN" altLang="en-US" dirty="0">
                <a:ea typeface="幼圆" pitchFamily="49" charset="-122"/>
              </a:rPr>
              <a:t>简洁就是美</a:t>
            </a:r>
          </a:p>
          <a:p>
            <a:pPr lvl="2"/>
            <a:r>
              <a:rPr lang="zh-CN" altLang="en-US" dirty="0">
                <a:ea typeface="幼圆" pitchFamily="49" charset="-122"/>
              </a:rPr>
              <a:t>设计者应对电路有深入了解</a:t>
            </a:r>
          </a:p>
          <a:p>
            <a:pPr lvl="3"/>
            <a:r>
              <a:rPr lang="zh-CN" altLang="en-US" dirty="0">
                <a:ea typeface="幼圆" pitchFamily="49" charset="-122"/>
              </a:rPr>
              <a:t>任何一个设计者不清楚的地方都可能是故障点</a:t>
            </a:r>
          </a:p>
          <a:p>
            <a:pPr lvl="1"/>
            <a:r>
              <a:rPr lang="en-US" altLang="zh-CN" dirty="0">
                <a:ea typeface="幼圆" pitchFamily="49" charset="-122"/>
              </a:rPr>
              <a:t>PCB</a:t>
            </a:r>
            <a:r>
              <a:rPr lang="zh-CN" altLang="en-US" dirty="0">
                <a:ea typeface="幼圆" pitchFamily="49" charset="-122"/>
              </a:rPr>
              <a:t>版图设计</a:t>
            </a:r>
          </a:p>
          <a:p>
            <a:pPr lvl="2"/>
            <a:r>
              <a:rPr lang="zh-CN" altLang="en-US" dirty="0">
                <a:ea typeface="幼圆" pitchFamily="49" charset="-122"/>
              </a:rPr>
              <a:t>受生产工艺约束</a:t>
            </a:r>
          </a:p>
          <a:p>
            <a:pPr lvl="2"/>
            <a:r>
              <a:rPr lang="zh-CN" altLang="en-US" dirty="0">
                <a:ea typeface="幼圆" pitchFamily="49" charset="-122"/>
              </a:rPr>
              <a:t>受电路原理约束</a:t>
            </a:r>
          </a:p>
          <a:p>
            <a:pPr lvl="2"/>
            <a:r>
              <a:rPr lang="zh-CN" altLang="en-US" dirty="0">
                <a:ea typeface="幼圆" pitchFamily="49" charset="-122"/>
              </a:rPr>
              <a:t>受机械尺寸约束</a:t>
            </a:r>
          </a:p>
          <a:p>
            <a:pPr lvl="2"/>
            <a:r>
              <a:rPr lang="zh-CN" altLang="en-US" dirty="0">
                <a:ea typeface="幼圆" pitchFamily="49" charset="-122"/>
              </a:rPr>
              <a:t>受热力学约束</a:t>
            </a:r>
          </a:p>
          <a:p>
            <a:pPr lvl="2"/>
            <a:r>
              <a:rPr lang="en-US" altLang="zh-CN" dirty="0">
                <a:ea typeface="幼圆" pitchFamily="49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62702868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3968" y="75143"/>
            <a:ext cx="4821597" cy="814399"/>
          </a:xfrm>
        </p:spPr>
        <p:txBody>
          <a:bodyPr>
            <a:normAutofit/>
          </a:bodyPr>
          <a:lstStyle/>
          <a:p>
            <a:r>
              <a:rPr lang="zh-CN" altLang="en-US" sz="3200" dirty="0"/>
              <a:t>电子电路系统设计方法学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>
                <a:ea typeface="幼圆" pitchFamily="49" charset="-122"/>
              </a:rPr>
              <a:t>一致性分析</a:t>
            </a:r>
          </a:p>
          <a:p>
            <a:pPr lvl="2"/>
            <a:r>
              <a:rPr lang="zh-CN" altLang="en-US">
                <a:ea typeface="幼圆" pitchFamily="49" charset="-122"/>
              </a:rPr>
              <a:t>减少批量生产的调试工作量</a:t>
            </a:r>
          </a:p>
          <a:p>
            <a:pPr lvl="2"/>
            <a:r>
              <a:rPr lang="zh-CN" altLang="en-US">
                <a:ea typeface="幼圆" pitchFamily="49" charset="-122"/>
              </a:rPr>
              <a:t>降低产品性能参数离散性</a:t>
            </a:r>
          </a:p>
          <a:p>
            <a:pPr lvl="1"/>
            <a:r>
              <a:rPr lang="zh-CN" altLang="en-US">
                <a:ea typeface="幼圆" pitchFamily="49" charset="-122"/>
              </a:rPr>
              <a:t>可靠性分析</a:t>
            </a:r>
          </a:p>
          <a:p>
            <a:pPr lvl="2"/>
            <a:r>
              <a:rPr lang="zh-CN" altLang="en-US">
                <a:ea typeface="幼圆" pitchFamily="49" charset="-122"/>
              </a:rPr>
              <a:t>寿命</a:t>
            </a:r>
          </a:p>
          <a:p>
            <a:pPr lvl="2"/>
            <a:r>
              <a:rPr lang="zh-CN" altLang="en-US">
                <a:ea typeface="幼圆" pitchFamily="49" charset="-122"/>
              </a:rPr>
              <a:t>故障率</a:t>
            </a:r>
          </a:p>
          <a:p>
            <a:pPr lvl="2"/>
            <a:r>
              <a:rPr lang="zh-CN" altLang="en-US">
                <a:ea typeface="幼圆" pitchFamily="49" charset="-122"/>
              </a:rPr>
              <a:t>自我保护特性</a:t>
            </a:r>
          </a:p>
          <a:p>
            <a:pPr lvl="2"/>
            <a:r>
              <a:rPr lang="zh-CN" altLang="en-US">
                <a:ea typeface="幼圆" pitchFamily="49" charset="-122"/>
              </a:rPr>
              <a:t>可修复性</a:t>
            </a:r>
          </a:p>
          <a:p>
            <a:pPr lvl="2"/>
            <a:r>
              <a:rPr lang="zh-CN" altLang="en-US">
                <a:ea typeface="幼圆" pitchFamily="49" charset="-122"/>
              </a:rPr>
              <a:t>对于其他部件的保护</a:t>
            </a:r>
          </a:p>
          <a:p>
            <a:pPr lvl="2"/>
            <a:endParaRPr lang="zh-CN" altLang="en-US"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045234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</TotalTime>
  <Words>757</Words>
  <Application>Microsoft Office PowerPoint</Application>
  <PresentationFormat>全屏显示(4:3)</PresentationFormat>
  <Paragraphs>226</Paragraphs>
  <Slides>17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黑体</vt:lpstr>
      <vt:lpstr>宋体</vt:lpstr>
      <vt:lpstr>微软雅黑</vt:lpstr>
      <vt:lpstr>微软雅黑 Light</vt:lpstr>
      <vt:lpstr>幼圆</vt:lpstr>
      <vt:lpstr>Arial</vt:lpstr>
      <vt:lpstr>Calibri</vt:lpstr>
      <vt:lpstr>Verdana</vt:lpstr>
      <vt:lpstr>Wingdings</vt:lpstr>
      <vt:lpstr>自定义设计方案</vt:lpstr>
      <vt:lpstr>单元1.电子电路系统设计方法学</vt:lpstr>
      <vt:lpstr>AGENDA</vt:lpstr>
      <vt:lpstr>电子电路系统设计方法学</vt:lpstr>
      <vt:lpstr>电子电路系统设计方法学</vt:lpstr>
      <vt:lpstr>电子电路系统设计方法学</vt:lpstr>
      <vt:lpstr>电子电路系统设计方法学</vt:lpstr>
      <vt:lpstr>电子电路系统设计方法学</vt:lpstr>
      <vt:lpstr>电子电路系统设计方法学</vt:lpstr>
      <vt:lpstr>电子电路系统设计方法学</vt:lpstr>
      <vt:lpstr>电子电路系统设计方法学</vt:lpstr>
      <vt:lpstr>电子电路系统设计方法学</vt:lpstr>
      <vt:lpstr>电子电路系统设计方法学</vt:lpstr>
      <vt:lpstr>系统设计、开发、实现工作流程</vt:lpstr>
      <vt:lpstr>系统设计、开发、实现工作流程</vt:lpstr>
      <vt:lpstr>系统设计、开发、实现工作流程</vt:lpstr>
      <vt:lpstr>系统设计、开发、实现工作流程</vt:lpstr>
      <vt:lpstr>问题与思考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Jianglei</dc:creator>
  <cp:lastModifiedBy>蒋磊</cp:lastModifiedBy>
  <cp:revision>111</cp:revision>
  <dcterms:created xsi:type="dcterms:W3CDTF">2019-04-12T14:16:27Z</dcterms:created>
  <dcterms:modified xsi:type="dcterms:W3CDTF">2022-06-30T08:51:22Z</dcterms:modified>
</cp:coreProperties>
</file>