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0"/>
  </p:notesMasterIdLst>
  <p:sldIdLst>
    <p:sldId id="256" r:id="rId2"/>
    <p:sldId id="272" r:id="rId3"/>
    <p:sldId id="315" r:id="rId4"/>
    <p:sldId id="329" r:id="rId5"/>
    <p:sldId id="330" r:id="rId6"/>
    <p:sldId id="332" r:id="rId7"/>
    <p:sldId id="331" r:id="rId8"/>
    <p:sldId id="328" r:id="rId9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浅色样式 1 - 强调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3455" autoAdjust="0"/>
    <p:restoredTop sz="94660"/>
  </p:normalViewPr>
  <p:slideViewPr>
    <p:cSldViewPr>
      <p:cViewPr varScale="1">
        <p:scale>
          <a:sx n="132" d="100"/>
          <a:sy n="132" d="100"/>
        </p:scale>
        <p:origin x="144" y="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4F3593-DB2E-4AEA-8A62-D2024DB34DD9}" type="datetimeFigureOut">
              <a:rPr lang="zh-CN" altLang="en-US" smtClean="0"/>
              <a:t>2021/7/14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14C2B6-37A6-4222-843A-0484713E861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2070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8641"/>
            <a:ext cx="9144000" cy="3762715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51520" y="4077072"/>
            <a:ext cx="7772400" cy="1191891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483768" y="5373216"/>
            <a:ext cx="6400800" cy="6724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7884368" y="6453336"/>
            <a:ext cx="1259632" cy="216024"/>
          </a:xfrm>
        </p:spPr>
        <p:txBody>
          <a:bodyPr/>
          <a:lstStyle/>
          <a:p>
            <a:fld id="{9AEC0212-59CF-4718-B93E-5AFC0B36EBB3}" type="datetime2">
              <a:rPr lang="zh-CN" altLang="en-US" smtClean="0"/>
              <a:t>2021年7月14日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1331640" y="6453336"/>
            <a:ext cx="6192688" cy="216024"/>
          </a:xfrm>
        </p:spPr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0" y="6453336"/>
            <a:ext cx="611560" cy="216024"/>
          </a:xfrm>
        </p:spPr>
        <p:txBody>
          <a:bodyPr/>
          <a:lstStyle/>
          <a:p>
            <a:fld id="{5F0A9FBB-C18F-44E8-9DC4-345A7899A037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0" y="6669360"/>
            <a:ext cx="9144000" cy="18864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71060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3F061-620D-4222-91E4-F1696D455249}" type="datetime2">
              <a:rPr lang="zh-CN" altLang="en-US" smtClean="0"/>
              <a:t>2021年7月14日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31014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75B2B-862D-46E6-B793-F44ED02CCF98}" type="datetime2">
              <a:rPr lang="zh-CN" altLang="en-US" smtClean="0"/>
              <a:t>2021年7月14日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8136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71060-D8FE-4822-9C99-4CC18DEC4153}" type="datetime2">
              <a:rPr lang="zh-CN" altLang="en-US" smtClean="0"/>
              <a:t>2021年7月14日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23083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AC509-5BB5-402B-9264-BD6FCA991979}" type="datetime2">
              <a:rPr lang="zh-CN" altLang="en-US" smtClean="0"/>
              <a:t>2021年7月14日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57757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正文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478798" y="75143"/>
            <a:ext cx="6626767" cy="814399"/>
          </a:xfrm>
        </p:spPr>
        <p:txBody>
          <a:bodyPr>
            <a:normAutofit/>
          </a:bodyPr>
          <a:lstStyle>
            <a:lvl1pPr>
              <a:defRPr sz="3600"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7884368" y="6453336"/>
            <a:ext cx="1259632" cy="216024"/>
          </a:xfrm>
        </p:spPr>
        <p:txBody>
          <a:bodyPr/>
          <a:lstStyle/>
          <a:p>
            <a:fld id="{12C5447D-ED82-4AAD-827E-C0AEFFA9A8F6}" type="datetime2">
              <a:rPr lang="zh-CN" altLang="en-US" smtClean="0"/>
              <a:t>2021年7月14日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1331640" y="6453336"/>
            <a:ext cx="6192688" cy="216024"/>
          </a:xfrm>
        </p:spPr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0" y="6453336"/>
            <a:ext cx="611560" cy="216024"/>
          </a:xfrm>
        </p:spPr>
        <p:txBody>
          <a:bodyPr/>
          <a:lstStyle/>
          <a:p>
            <a:fld id="{5F0A9FBB-C18F-44E8-9DC4-345A7899A037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0" y="6669360"/>
            <a:ext cx="9144000" cy="18864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0" y="886408"/>
            <a:ext cx="9159316" cy="18864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41"/>
            <a:ext cx="576064" cy="576064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260649"/>
            <a:ext cx="1460468" cy="504056"/>
          </a:xfrm>
          <a:prstGeom prst="rect">
            <a:avLst/>
          </a:prstGeom>
        </p:spPr>
      </p:pic>
      <p:sp>
        <p:nvSpPr>
          <p:cNvPr id="12" name="文本占位符 2"/>
          <p:cNvSpPr>
            <a:spLocks noGrp="1"/>
          </p:cNvSpPr>
          <p:nvPr>
            <p:ph idx="1"/>
          </p:nvPr>
        </p:nvSpPr>
        <p:spPr>
          <a:xfrm>
            <a:off x="457200" y="126876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4489853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478798" y="75143"/>
            <a:ext cx="6626767" cy="814399"/>
          </a:xfrm>
        </p:spPr>
        <p:txBody>
          <a:bodyPr>
            <a:normAutofit/>
          </a:bodyPr>
          <a:lstStyle>
            <a:lvl1pPr>
              <a:defRPr sz="3600"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244408" y="6453336"/>
            <a:ext cx="899592" cy="216024"/>
          </a:xfrm>
        </p:spPr>
        <p:txBody>
          <a:bodyPr/>
          <a:lstStyle/>
          <a:p>
            <a:fld id="{BD8CA21B-A3FE-4686-A5CE-B5A28A3C4A9A}" type="datetime2">
              <a:rPr lang="zh-CN" altLang="en-US" smtClean="0"/>
              <a:t>2021年7月14日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1331640" y="6453336"/>
            <a:ext cx="6192688" cy="216024"/>
          </a:xfrm>
        </p:spPr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0" y="6453336"/>
            <a:ext cx="611560" cy="216024"/>
          </a:xfrm>
        </p:spPr>
        <p:txBody>
          <a:bodyPr/>
          <a:lstStyle/>
          <a:p>
            <a:fld id="{5F0A9FBB-C18F-44E8-9DC4-345A7899A037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0" y="6669360"/>
            <a:ext cx="9144000" cy="18864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15316" y="886408"/>
            <a:ext cx="9144000" cy="18864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41"/>
            <a:ext cx="576064" cy="576064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260649"/>
            <a:ext cx="1460468" cy="504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07229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087B6-DDB1-4438-A880-B16CC30493FD}" type="datetime2">
              <a:rPr lang="zh-CN" altLang="en-US" smtClean="0"/>
              <a:t>2021年7月14日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96411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D5A96-2335-4EF7-B157-E192B09BD85C}" type="datetime2">
              <a:rPr lang="zh-CN" altLang="en-US" smtClean="0"/>
              <a:t>2021年7月14日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21136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D452E-C9E9-421A-B8FC-866C18F2F756}" type="datetime2">
              <a:rPr lang="zh-CN" altLang="en-US" smtClean="0"/>
              <a:t>2021年7月14日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62980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D55A4-8AF8-4C13-828E-1EB9D86B6F27}" type="datetime2">
              <a:rPr lang="zh-CN" altLang="en-US" smtClean="0"/>
              <a:t>2021年7月14日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53518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BE452-91A1-43D4-AAFF-64EAFB03EF0C}" type="datetime2">
              <a:rPr lang="zh-CN" altLang="en-US" smtClean="0"/>
              <a:t>2021年7月14日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66797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A276C-1704-4C93-B570-69EA62E1BA0F}" type="datetime2">
              <a:rPr lang="zh-CN" altLang="en-US" smtClean="0"/>
              <a:t>2021年7月14日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59771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53F623-283D-46E1-815E-2619D259B4AD}" type="datetime2">
              <a:rPr lang="zh-CN" altLang="en-US" smtClean="0"/>
              <a:t>2021年7月14日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0A9FBB-C18F-44E8-9DC4-345A7899A0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9831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68" r:id="rId2"/>
    <p:sldLayoutId id="2147483769" r:id="rId3"/>
    <p:sldLayoutId id="2147483758" r:id="rId4"/>
    <p:sldLayoutId id="2147483759" r:id="rId5"/>
    <p:sldLayoutId id="2147483760" r:id="rId6"/>
    <p:sldLayoutId id="2147483761" r:id="rId7"/>
    <p:sldLayoutId id="2147483762" r:id="rId8"/>
    <p:sldLayoutId id="2147483763" r:id="rId9"/>
    <p:sldLayoutId id="2147483764" r:id="rId10"/>
    <p:sldLayoutId id="2147483765" r:id="rId11"/>
    <p:sldLayoutId id="2147483766" r:id="rId12"/>
    <p:sldLayoutId id="2147483767" r:id="rId13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ctrTitle"/>
          </p:nvPr>
        </p:nvSpPr>
        <p:spPr>
          <a:xfrm>
            <a:off x="251520" y="4551755"/>
            <a:ext cx="8352928" cy="1155575"/>
          </a:xfrm>
        </p:spPr>
        <p:txBody>
          <a:bodyPr>
            <a:normAutofit fontScale="90000"/>
          </a:bodyPr>
          <a:lstStyle/>
          <a:p>
            <a:r>
              <a:rPr lang="zh-CN" altLang="en-US" sz="4000" dirty="0"/>
              <a:t>单元</a:t>
            </a:r>
            <a:r>
              <a:rPr lang="en-US" altLang="zh-CN" sz="4000" dirty="0"/>
              <a:t>4.</a:t>
            </a:r>
            <a:r>
              <a:rPr lang="zh-CN" altLang="en-US" sz="4000" dirty="0"/>
              <a:t>电路设计与</a:t>
            </a:r>
            <a:r>
              <a:rPr lang="en-US" altLang="zh-CN" sz="4000" dirty="0"/>
              <a:t>PCB</a:t>
            </a:r>
            <a:r>
              <a:rPr lang="zh-CN" altLang="en-US" sz="4000" dirty="0"/>
              <a:t>设计软件</a:t>
            </a:r>
            <a:r>
              <a:rPr lang="en-US" altLang="zh-CN" sz="4000" dirty="0"/>
              <a:t>——</a:t>
            </a:r>
            <a:r>
              <a:rPr lang="en-US" altLang="zh-CN" sz="4000" dirty="0" err="1"/>
              <a:t>KiCAD</a:t>
            </a:r>
            <a:endParaRPr lang="zh-CN" altLang="en-US" sz="4000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7847856" y="6381328"/>
            <a:ext cx="1296144" cy="365125"/>
          </a:xfrm>
        </p:spPr>
        <p:txBody>
          <a:bodyPr/>
          <a:lstStyle/>
          <a:p>
            <a:fld id="{0501C6E3-BBC2-4746-8F07-0BD14AD73BFC}" type="datetime2">
              <a:rPr lang="zh-CN" altLang="en-US" smtClean="0"/>
              <a:t>2021年7月14日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1</a:t>
            </a:fld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305780" y="4149080"/>
            <a:ext cx="36901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综合设计与实践</a:t>
            </a:r>
            <a:r>
              <a:rPr lang="en-US" altLang="zh-CN" dirty="0"/>
              <a:t>A-</a:t>
            </a:r>
            <a:r>
              <a:rPr lang="zh-CN" altLang="en-US" dirty="0"/>
              <a:t>课号：</a:t>
            </a:r>
            <a:r>
              <a:rPr lang="en-US" altLang="zh-CN" dirty="0"/>
              <a:t>10062801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199205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>
            <a:spLocks noGrp="1"/>
          </p:cNvSpPr>
          <p:nvPr>
            <p:ph type="ctrTitle"/>
          </p:nvPr>
        </p:nvSpPr>
        <p:spPr>
          <a:xfrm>
            <a:off x="6588224" y="44624"/>
            <a:ext cx="2547266" cy="814399"/>
          </a:xfrm>
        </p:spPr>
        <p:txBody>
          <a:bodyPr>
            <a:normAutofit/>
          </a:bodyPr>
          <a:lstStyle/>
          <a:p>
            <a:r>
              <a:rPr lang="en-US" altLang="zh-CN" sz="3200" dirty="0"/>
              <a:t>AGENDA</a:t>
            </a:r>
            <a:endParaRPr lang="zh-CN" altLang="en-US" sz="32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C09E2-A647-4CE3-907E-B3AA0296934B}" type="datetime2">
              <a:rPr lang="zh-CN" altLang="en-US" smtClean="0"/>
              <a:t>2021年7月14日</a:t>
            </a:fld>
            <a:endParaRPr lang="zh-CN" altLang="en-US"/>
          </a:p>
        </p:txBody>
      </p:sp>
      <p:sp>
        <p:nvSpPr>
          <p:cNvPr id="11" name="页脚占位符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 dirty="0"/>
          </a:p>
        </p:txBody>
      </p:sp>
      <p:sp>
        <p:nvSpPr>
          <p:cNvPr id="12" name="灯片编号占位符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2</a:t>
            </a:fld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251520" y="1340768"/>
            <a:ext cx="756084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l"/>
            </a:pPr>
            <a:r>
              <a:rPr lang="zh-CN" altLang="en-US" sz="2800" dirty="0"/>
              <a:t>电子电路硬件设计的概念</a:t>
            </a:r>
            <a:endParaRPr lang="en-US" altLang="zh-CN" sz="2800" dirty="0"/>
          </a:p>
          <a:p>
            <a:pPr marL="914400" lvl="1" indent="-457200">
              <a:buFont typeface="Wingdings" panose="05000000000000000000" pitchFamily="2" charset="2"/>
              <a:buChar char="l"/>
            </a:pPr>
            <a:r>
              <a:rPr lang="zh-CN" altLang="en-US" sz="2800" dirty="0"/>
              <a:t>电子产品制作及组装工艺</a:t>
            </a:r>
            <a:endParaRPr lang="en-US" altLang="zh-CN" sz="2800" dirty="0"/>
          </a:p>
          <a:p>
            <a:pPr marL="914400" lvl="1" indent="-457200">
              <a:buFont typeface="Wingdings" panose="05000000000000000000" pitchFamily="2" charset="2"/>
              <a:buChar char="l"/>
            </a:pPr>
            <a:r>
              <a:rPr lang="zh-CN" altLang="en-US" sz="2800" dirty="0"/>
              <a:t>系统设计与实现的流程</a:t>
            </a:r>
            <a:endParaRPr lang="en-US" altLang="zh-CN" sz="2800" dirty="0"/>
          </a:p>
          <a:p>
            <a:pPr marL="914400" lvl="1" indent="-457200">
              <a:buFont typeface="Wingdings" panose="05000000000000000000" pitchFamily="2" charset="2"/>
              <a:buChar char="l"/>
            </a:pPr>
            <a:r>
              <a:rPr lang="zh-CN" altLang="en-US" sz="2800" dirty="0"/>
              <a:t>电路系统硬件设计的一般性步骤</a:t>
            </a:r>
            <a:endParaRPr lang="en-US" altLang="zh-CN" sz="2800" dirty="0"/>
          </a:p>
          <a:p>
            <a:pPr lvl="1"/>
            <a:endParaRPr lang="en-US" altLang="zh-CN" sz="2800" dirty="0"/>
          </a:p>
          <a:p>
            <a:pPr marL="457200" indent="-457200">
              <a:buFont typeface="Wingdings" panose="05000000000000000000" pitchFamily="2" charset="2"/>
              <a:buChar char="l"/>
            </a:pPr>
            <a:r>
              <a:rPr lang="zh-CN" altLang="en-US" sz="2800" dirty="0"/>
              <a:t>电路设计与</a:t>
            </a:r>
            <a:r>
              <a:rPr lang="en-US" altLang="zh-CN" sz="2800" dirty="0"/>
              <a:t>PCB</a:t>
            </a:r>
            <a:r>
              <a:rPr lang="zh-CN" altLang="en-US" sz="2800" dirty="0"/>
              <a:t>设计软件</a:t>
            </a:r>
            <a:r>
              <a:rPr lang="en-US" altLang="zh-CN" sz="2800" dirty="0"/>
              <a:t>-</a:t>
            </a:r>
            <a:r>
              <a:rPr lang="en-US" altLang="zh-CN" sz="2800" dirty="0" err="1"/>
              <a:t>KiCAD</a:t>
            </a:r>
            <a:endParaRPr lang="en-US" altLang="zh-CN" sz="2800" dirty="0"/>
          </a:p>
          <a:p>
            <a:pPr marL="914400" lvl="1" indent="-457200">
              <a:buFont typeface="Wingdings" panose="05000000000000000000" pitchFamily="2" charset="2"/>
              <a:buChar char="l"/>
            </a:pPr>
            <a:r>
              <a:rPr lang="zh-CN" altLang="en-US" sz="2800" dirty="0"/>
              <a:t>元件库设计</a:t>
            </a:r>
            <a:endParaRPr lang="en-US" altLang="zh-CN" sz="2800" dirty="0"/>
          </a:p>
          <a:p>
            <a:pPr marL="914400" lvl="1" indent="-457200">
              <a:buFont typeface="Wingdings" panose="05000000000000000000" pitchFamily="2" charset="2"/>
              <a:buChar char="l"/>
            </a:pPr>
            <a:r>
              <a:rPr lang="zh-CN" altLang="en-US" sz="2800" dirty="0"/>
              <a:t>原理图设计</a:t>
            </a:r>
            <a:endParaRPr lang="en-US" altLang="zh-CN" sz="2800" dirty="0"/>
          </a:p>
          <a:p>
            <a:pPr marL="914400" lvl="1" indent="-457200">
              <a:buFont typeface="Wingdings" panose="05000000000000000000" pitchFamily="2" charset="2"/>
              <a:buChar char="l"/>
            </a:pPr>
            <a:r>
              <a:rPr lang="en-US" altLang="zh-CN" sz="2800" dirty="0"/>
              <a:t>PCB</a:t>
            </a:r>
            <a:r>
              <a:rPr lang="zh-CN" altLang="en-US" sz="2800" dirty="0"/>
              <a:t>设计</a:t>
            </a:r>
            <a:endParaRPr lang="en-US" altLang="zh-CN" sz="2800" dirty="0"/>
          </a:p>
          <a:p>
            <a:pPr marL="914400" lvl="1" indent="-457200">
              <a:buFont typeface="Wingdings" panose="05000000000000000000" pitchFamily="2" charset="2"/>
              <a:buChar char="l"/>
            </a:pPr>
            <a:r>
              <a:rPr lang="zh-CN" altLang="en-US" sz="2800" dirty="0"/>
              <a:t>工程文件导出</a:t>
            </a:r>
            <a:endParaRPr lang="en-US" altLang="zh-CN" sz="2800" dirty="0"/>
          </a:p>
          <a:p>
            <a:pPr marL="457200" indent="-457200">
              <a:buFont typeface="Wingdings" panose="05000000000000000000" pitchFamily="2" charset="2"/>
              <a:buChar char="l"/>
            </a:pPr>
            <a:r>
              <a:rPr lang="zh-CN" altLang="en-US" sz="2800" dirty="0"/>
              <a:t>实战练习</a:t>
            </a:r>
            <a:endParaRPr lang="en-US" altLang="zh-CN" sz="2800" dirty="0"/>
          </a:p>
        </p:txBody>
      </p:sp>
    </p:spTree>
    <p:extLst>
      <p:ext uri="{BB962C8B-B14F-4D97-AF65-F5344CB8AC3E}">
        <p14:creationId xmlns:p14="http://schemas.microsoft.com/office/powerpoint/2010/main" val="34221159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ctrTitle"/>
          </p:nvPr>
        </p:nvSpPr>
        <p:spPr>
          <a:xfrm>
            <a:off x="5724128" y="75143"/>
            <a:ext cx="3381437" cy="814399"/>
          </a:xfrm>
        </p:spPr>
        <p:txBody>
          <a:bodyPr>
            <a:normAutofit fontScale="90000"/>
          </a:bodyPr>
          <a:lstStyle/>
          <a:p>
            <a:r>
              <a:rPr lang="zh-CN" altLang="en-US" sz="2400" dirty="0"/>
              <a:t>电子电路硬件设计的概念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CD72A-19E9-4BC3-8DE3-181C46BD3C3C}" type="datetime2">
              <a:rPr lang="zh-CN" altLang="en-US" smtClean="0"/>
              <a:t>2021年7月14日</a:t>
            </a:fld>
            <a:endParaRPr lang="zh-CN" altLang="en-US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1268761"/>
            <a:ext cx="8229600" cy="648071"/>
          </a:xfrm>
        </p:spPr>
        <p:txBody>
          <a:bodyPr/>
          <a:lstStyle/>
          <a:p>
            <a:r>
              <a:rPr lang="zh-CN" altLang="en-US" dirty="0"/>
              <a:t>电子电路系统制作及组装工艺</a:t>
            </a:r>
            <a:endParaRPr lang="en-US" altLang="zh-CN" dirty="0"/>
          </a:p>
          <a:p>
            <a:pPr marL="457200" lvl="1" indent="0">
              <a:buNone/>
            </a:pPr>
            <a:endParaRPr lang="zh-CN" altLang="en-US" dirty="0"/>
          </a:p>
        </p:txBody>
      </p:sp>
      <p:pic>
        <p:nvPicPr>
          <p:cNvPr id="1026" name="Picture 2" descr="https://ss0.bdstatic.com/70cFuHSh_Q1YnxGkpoWK1HF6hhy/it/u=4162876360,2016321442&amp;fm=26&amp;gp=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151" y="1916833"/>
            <a:ext cx="2196629" cy="1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文本框 4"/>
          <p:cNvSpPr txBox="1"/>
          <p:nvPr/>
        </p:nvSpPr>
        <p:spPr>
          <a:xfrm>
            <a:off x="593365" y="4139628"/>
            <a:ext cx="1800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/>
              <a:t>电子管时代（</a:t>
            </a:r>
            <a:r>
              <a:rPr lang="en-US" altLang="zh-CN" dirty="0"/>
              <a:t>1900s~1950s</a:t>
            </a:r>
            <a:r>
              <a:rPr lang="zh-CN" altLang="en-US" dirty="0"/>
              <a:t>）</a:t>
            </a:r>
            <a:endParaRPr lang="en-US" altLang="zh-CN" dirty="0"/>
          </a:p>
          <a:p>
            <a:pPr algn="ctr"/>
            <a:r>
              <a:rPr lang="zh-CN" altLang="en-US" dirty="0"/>
              <a:t>电子管数：</a:t>
            </a:r>
            <a:r>
              <a:rPr lang="en-US" altLang="zh-CN" dirty="0"/>
              <a:t>10</a:t>
            </a:r>
            <a:r>
              <a:rPr lang="en-US" altLang="zh-CN" baseline="30000" dirty="0"/>
              <a:t>1</a:t>
            </a:r>
            <a:r>
              <a:rPr lang="en-US" altLang="zh-CN" dirty="0"/>
              <a:t>~10</a:t>
            </a:r>
            <a:r>
              <a:rPr lang="en-US" altLang="zh-CN" baseline="30000" dirty="0"/>
              <a:t>3</a:t>
            </a:r>
            <a:endParaRPr lang="zh-CN" altLang="en-US" baseline="30000" dirty="0"/>
          </a:p>
        </p:txBody>
      </p:sp>
      <p:pic>
        <p:nvPicPr>
          <p:cNvPr id="1030" name="Picture 6" descr="https://timgsa.baidu.com/timg?image&amp;quality=80&amp;size=b9999_10000&amp;sec=1595828504934&amp;di=0658617577ca8f4e143bb10a063fbe90&amp;imgtype=0&amp;src=http%3A%2F%2Fimage5.huangye88.com%2F2013%2F05%2F20%2Fbe268817132f870c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2381" y="1944499"/>
            <a:ext cx="2832249" cy="1791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timgsa.baidu.com/timg?image&amp;quality=80&amp;size=b9999_10000&amp;sec=1595828753377&amp;di=372cd406acca888819ae28c2eaaf1ea8&amp;imgtype=0&amp;src=http%3A%2F%2Fwww.zmdz.com%2Fbbs%2Fincomefiles%2F20113%2F52127327567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944499"/>
            <a:ext cx="2490401" cy="1974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文本框 9"/>
          <p:cNvSpPr txBox="1"/>
          <p:nvPr/>
        </p:nvSpPr>
        <p:spPr>
          <a:xfrm>
            <a:off x="3260916" y="4139628"/>
            <a:ext cx="1800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/>
              <a:t>晶体管时代（</a:t>
            </a:r>
            <a:r>
              <a:rPr lang="en-US" altLang="zh-CN" dirty="0"/>
              <a:t>1960s~1970s</a:t>
            </a:r>
            <a:r>
              <a:rPr lang="zh-CN" altLang="en-US" dirty="0"/>
              <a:t>）</a:t>
            </a:r>
            <a:endParaRPr lang="en-US" altLang="zh-CN" dirty="0"/>
          </a:p>
          <a:p>
            <a:pPr algn="ctr"/>
            <a:r>
              <a:rPr lang="zh-CN" altLang="en-US" dirty="0"/>
              <a:t>晶体管数：</a:t>
            </a:r>
            <a:r>
              <a:rPr lang="en-US" altLang="zh-CN" dirty="0"/>
              <a:t>10</a:t>
            </a:r>
            <a:r>
              <a:rPr lang="en-US" altLang="zh-CN" baseline="30000" dirty="0"/>
              <a:t>1</a:t>
            </a:r>
            <a:r>
              <a:rPr lang="en-US" altLang="zh-CN" dirty="0"/>
              <a:t>~10</a:t>
            </a:r>
            <a:r>
              <a:rPr lang="en-US" altLang="zh-CN" baseline="30000" dirty="0"/>
              <a:t>3</a:t>
            </a:r>
            <a:endParaRPr lang="zh-CN" altLang="en-US" baseline="30000" dirty="0"/>
          </a:p>
          <a:p>
            <a:pPr algn="ctr"/>
            <a:endParaRPr lang="zh-CN" altLang="en-US" dirty="0"/>
          </a:p>
        </p:txBody>
      </p:sp>
      <p:sp>
        <p:nvSpPr>
          <p:cNvPr id="11" name="文本框 10"/>
          <p:cNvSpPr txBox="1"/>
          <p:nvPr/>
        </p:nvSpPr>
        <p:spPr>
          <a:xfrm>
            <a:off x="6358405" y="4124970"/>
            <a:ext cx="1800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/>
              <a:t>集成电路时代（</a:t>
            </a:r>
            <a:r>
              <a:rPr lang="en-US" altLang="zh-CN" dirty="0"/>
              <a:t>1970s~1990s</a:t>
            </a:r>
            <a:r>
              <a:rPr lang="zh-CN" altLang="en-US" dirty="0"/>
              <a:t>）</a:t>
            </a:r>
            <a:endParaRPr lang="en-US" altLang="zh-CN" dirty="0"/>
          </a:p>
          <a:p>
            <a:pPr algn="ctr"/>
            <a:r>
              <a:rPr lang="zh-CN" altLang="en-US" dirty="0"/>
              <a:t>晶体管数：</a:t>
            </a:r>
            <a:r>
              <a:rPr lang="en-US" altLang="zh-CN" dirty="0"/>
              <a:t>10</a:t>
            </a:r>
            <a:r>
              <a:rPr lang="en-US" altLang="zh-CN" baseline="30000" dirty="0"/>
              <a:t>3</a:t>
            </a:r>
            <a:r>
              <a:rPr lang="en-US" altLang="zh-CN" dirty="0"/>
              <a:t>~10</a:t>
            </a:r>
            <a:r>
              <a:rPr lang="en-US" altLang="zh-CN" baseline="30000" dirty="0"/>
              <a:t>6</a:t>
            </a:r>
            <a:endParaRPr lang="zh-CN" altLang="en-US" baseline="30000" dirty="0"/>
          </a:p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329317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ctrTitle"/>
          </p:nvPr>
        </p:nvSpPr>
        <p:spPr>
          <a:xfrm>
            <a:off x="5724128" y="75143"/>
            <a:ext cx="3381437" cy="814399"/>
          </a:xfrm>
        </p:spPr>
        <p:txBody>
          <a:bodyPr>
            <a:normAutofit fontScale="90000"/>
          </a:bodyPr>
          <a:lstStyle/>
          <a:p>
            <a:r>
              <a:rPr lang="zh-CN" altLang="en-US" sz="2400" dirty="0"/>
              <a:t>电子电路硬件设计的概念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CD72A-19E9-4BC3-8DE3-181C46BD3C3C}" type="datetime2">
              <a:rPr lang="zh-CN" altLang="en-US" smtClean="0"/>
              <a:t>2021年7月14日</a:t>
            </a:fld>
            <a:endParaRPr lang="zh-CN" altLang="en-US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1268761"/>
            <a:ext cx="8229600" cy="648071"/>
          </a:xfrm>
        </p:spPr>
        <p:txBody>
          <a:bodyPr/>
          <a:lstStyle/>
          <a:p>
            <a:r>
              <a:rPr lang="zh-CN" altLang="en-US" dirty="0"/>
              <a:t>电子电路系统制作及组装工艺</a:t>
            </a:r>
            <a:endParaRPr lang="en-US" altLang="zh-CN" dirty="0"/>
          </a:p>
          <a:p>
            <a:pPr marL="457200" lvl="1" indent="0">
              <a:buNone/>
            </a:pPr>
            <a:endParaRPr lang="zh-CN" altLang="en-US" dirty="0"/>
          </a:p>
        </p:txBody>
      </p:sp>
      <p:pic>
        <p:nvPicPr>
          <p:cNvPr id="1028" name="Picture 4" descr="https://timgsa.baidu.com/timg?image&amp;quality=80&amp;size=b9999_10000&amp;sec=1595828474936&amp;di=753766b6e4682e2ed02aaa951a5d61ee&amp;imgtype=0&amp;src=http%3A%2F%2Fimage20.it168.com%2Fpicshow%2F900x675%2F20140919%2F201409191809180573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060848"/>
            <a:ext cx="2412268" cy="1608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s://timgsa.baidu.com/timg?image&amp;quality=80&amp;size=b9999_10000&amp;sec=1595829114331&amp;di=b60e49ad391e23f8b842310fe0056daa&amp;imgtype=0&amp;src=http%3A%2F%2Fwww.elecfans.com%2Fuploads%2Fbaidu%2F20150511%2F143132817612489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0086" y="2060848"/>
            <a:ext cx="2448272" cy="1498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8137" y="2117824"/>
            <a:ext cx="1673943" cy="1494225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899592" y="3839859"/>
            <a:ext cx="1800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/>
              <a:t>单芯片系统时代（</a:t>
            </a:r>
            <a:r>
              <a:rPr lang="en-US" altLang="zh-CN" dirty="0"/>
              <a:t>1990s~2010s</a:t>
            </a:r>
            <a:r>
              <a:rPr lang="zh-CN" altLang="en-US" dirty="0"/>
              <a:t>）</a:t>
            </a:r>
            <a:endParaRPr lang="en-US" altLang="zh-CN" dirty="0"/>
          </a:p>
          <a:p>
            <a:pPr algn="ctr"/>
            <a:r>
              <a:rPr lang="zh-CN" altLang="en-US" dirty="0"/>
              <a:t>晶体管数：</a:t>
            </a:r>
            <a:r>
              <a:rPr lang="en-US" altLang="zh-CN" dirty="0"/>
              <a:t>10</a:t>
            </a:r>
            <a:r>
              <a:rPr lang="en-US" altLang="zh-CN" baseline="30000" dirty="0"/>
              <a:t>5</a:t>
            </a:r>
            <a:r>
              <a:rPr lang="en-US" altLang="zh-CN" dirty="0"/>
              <a:t>~10</a:t>
            </a:r>
            <a:r>
              <a:rPr lang="en-US" altLang="zh-CN" baseline="30000" dirty="0"/>
              <a:t>9</a:t>
            </a:r>
            <a:endParaRPr lang="zh-CN" altLang="en-US" baseline="30000" dirty="0"/>
          </a:p>
          <a:p>
            <a:pPr algn="ctr"/>
            <a:endParaRPr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3491880" y="3813041"/>
            <a:ext cx="1800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/>
              <a:t>平面互联时代（</a:t>
            </a:r>
            <a:r>
              <a:rPr lang="en-US" altLang="zh-CN" dirty="0"/>
              <a:t>2000s~2010s</a:t>
            </a:r>
            <a:r>
              <a:rPr lang="zh-CN" altLang="en-US" dirty="0"/>
              <a:t>）</a:t>
            </a:r>
            <a:endParaRPr lang="en-US" altLang="zh-CN" dirty="0"/>
          </a:p>
          <a:p>
            <a:pPr algn="ctr"/>
            <a:r>
              <a:rPr lang="zh-CN" altLang="en-US" dirty="0"/>
              <a:t>晶体管数：</a:t>
            </a:r>
            <a:r>
              <a:rPr lang="en-US" altLang="zh-CN" dirty="0"/>
              <a:t>10</a:t>
            </a:r>
            <a:r>
              <a:rPr lang="en-US" altLang="zh-CN" baseline="30000" dirty="0"/>
              <a:t>7</a:t>
            </a:r>
            <a:r>
              <a:rPr lang="en-US" altLang="zh-CN" dirty="0"/>
              <a:t>~10</a:t>
            </a:r>
            <a:r>
              <a:rPr lang="en-US" altLang="zh-CN" baseline="30000" dirty="0"/>
              <a:t>10</a:t>
            </a:r>
            <a:endParaRPr lang="zh-CN" altLang="en-US" baseline="30000" dirty="0"/>
          </a:p>
          <a:p>
            <a:pPr algn="ctr"/>
            <a:endParaRPr lang="zh-CN" altLang="en-US" dirty="0"/>
          </a:p>
        </p:txBody>
      </p:sp>
      <p:sp>
        <p:nvSpPr>
          <p:cNvPr id="14" name="文本框 13"/>
          <p:cNvSpPr txBox="1"/>
          <p:nvPr/>
        </p:nvSpPr>
        <p:spPr>
          <a:xfrm>
            <a:off x="6180289" y="3830120"/>
            <a:ext cx="1800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/>
              <a:t>三维互联时代（</a:t>
            </a:r>
            <a:r>
              <a:rPr lang="en-US" altLang="zh-CN" dirty="0"/>
              <a:t>2010s~</a:t>
            </a:r>
            <a:r>
              <a:rPr lang="zh-CN" altLang="en-US" dirty="0"/>
              <a:t>）</a:t>
            </a:r>
            <a:endParaRPr lang="en-US" altLang="zh-CN" dirty="0"/>
          </a:p>
          <a:p>
            <a:pPr algn="ctr"/>
            <a:r>
              <a:rPr lang="zh-CN" altLang="en-US" dirty="0"/>
              <a:t>晶体管数：</a:t>
            </a:r>
            <a:r>
              <a:rPr lang="en-US" altLang="zh-CN" dirty="0"/>
              <a:t>10</a:t>
            </a:r>
            <a:r>
              <a:rPr lang="en-US" altLang="zh-CN" baseline="30000" dirty="0"/>
              <a:t>8</a:t>
            </a:r>
            <a:r>
              <a:rPr lang="en-US" altLang="zh-CN" dirty="0"/>
              <a:t>~10</a:t>
            </a:r>
            <a:r>
              <a:rPr lang="en-US" altLang="zh-CN" baseline="30000" dirty="0"/>
              <a:t>11</a:t>
            </a:r>
            <a:endParaRPr lang="zh-CN" altLang="en-US" baseline="30000" dirty="0"/>
          </a:p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107167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ctrTitle"/>
          </p:nvPr>
        </p:nvSpPr>
        <p:spPr>
          <a:xfrm>
            <a:off x="5724128" y="75143"/>
            <a:ext cx="3381437" cy="814399"/>
          </a:xfrm>
        </p:spPr>
        <p:txBody>
          <a:bodyPr>
            <a:normAutofit fontScale="90000"/>
          </a:bodyPr>
          <a:lstStyle/>
          <a:p>
            <a:r>
              <a:rPr lang="zh-CN" altLang="en-US" sz="2400" dirty="0"/>
              <a:t>电子电路硬件设计的概念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CD72A-19E9-4BC3-8DE3-181C46BD3C3C}" type="datetime2">
              <a:rPr lang="zh-CN" altLang="en-US" smtClean="0"/>
              <a:t>2021年7月14日</a:t>
            </a:fld>
            <a:endParaRPr lang="zh-CN" altLang="en-US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1268761"/>
            <a:ext cx="8229600" cy="648071"/>
          </a:xfrm>
        </p:spPr>
        <p:txBody>
          <a:bodyPr/>
          <a:lstStyle/>
          <a:p>
            <a:r>
              <a:rPr lang="zh-CN" altLang="en-US" dirty="0"/>
              <a:t>电子电路系统制作及组装工艺</a:t>
            </a:r>
            <a:endParaRPr lang="en-US" altLang="zh-CN" dirty="0"/>
          </a:p>
          <a:p>
            <a:pPr marL="457200" lvl="1" indent="0">
              <a:buNone/>
            </a:pPr>
            <a:endParaRPr lang="zh-CN" altLang="en-US" dirty="0"/>
          </a:p>
        </p:txBody>
      </p:sp>
      <p:sp>
        <p:nvSpPr>
          <p:cNvPr id="7" name="圆角矩形 6"/>
          <p:cNvSpPr/>
          <p:nvPr/>
        </p:nvSpPr>
        <p:spPr>
          <a:xfrm>
            <a:off x="611560" y="3068960"/>
            <a:ext cx="1008112" cy="187220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电子系统进化</a:t>
            </a:r>
          </a:p>
        </p:txBody>
      </p:sp>
      <p:sp>
        <p:nvSpPr>
          <p:cNvPr id="15" name="圆角矩形 14"/>
          <p:cNvSpPr/>
          <p:nvPr/>
        </p:nvSpPr>
        <p:spPr>
          <a:xfrm>
            <a:off x="2195736" y="2448740"/>
            <a:ext cx="1800200" cy="720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制造工艺进化</a:t>
            </a:r>
          </a:p>
        </p:txBody>
      </p:sp>
      <p:sp>
        <p:nvSpPr>
          <p:cNvPr id="16" name="圆角矩形 15"/>
          <p:cNvSpPr/>
          <p:nvPr/>
        </p:nvSpPr>
        <p:spPr>
          <a:xfrm>
            <a:off x="2195736" y="4581128"/>
            <a:ext cx="1800200" cy="720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设计技术进化</a:t>
            </a:r>
          </a:p>
        </p:txBody>
      </p:sp>
      <p:cxnSp>
        <p:nvCxnSpPr>
          <p:cNvPr id="9" name="直接箭头连接符 8"/>
          <p:cNvCxnSpPr>
            <a:stCxn id="7" idx="3"/>
            <a:endCxn id="15" idx="1"/>
          </p:cNvCxnSpPr>
          <p:nvPr/>
        </p:nvCxnSpPr>
        <p:spPr>
          <a:xfrm flipV="1">
            <a:off x="1619672" y="2808780"/>
            <a:ext cx="576064" cy="11962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箭头连接符 16"/>
          <p:cNvCxnSpPr>
            <a:endCxn id="16" idx="1"/>
          </p:cNvCxnSpPr>
          <p:nvPr/>
        </p:nvCxnSpPr>
        <p:spPr>
          <a:xfrm>
            <a:off x="1619672" y="4221088"/>
            <a:ext cx="576064" cy="7200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圆角矩形 19"/>
          <p:cNvSpPr/>
          <p:nvPr/>
        </p:nvSpPr>
        <p:spPr>
          <a:xfrm>
            <a:off x="4704073" y="2123769"/>
            <a:ext cx="1800200" cy="369127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制造设备进化</a:t>
            </a:r>
          </a:p>
        </p:txBody>
      </p:sp>
      <p:sp>
        <p:nvSpPr>
          <p:cNvPr id="21" name="圆角矩形 20"/>
          <p:cNvSpPr/>
          <p:nvPr/>
        </p:nvSpPr>
        <p:spPr>
          <a:xfrm>
            <a:off x="4704073" y="2620609"/>
            <a:ext cx="2604231" cy="376343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制造方法（工艺）进化</a:t>
            </a:r>
          </a:p>
        </p:txBody>
      </p:sp>
      <p:sp>
        <p:nvSpPr>
          <p:cNvPr id="22" name="圆角矩形 21"/>
          <p:cNvSpPr/>
          <p:nvPr/>
        </p:nvSpPr>
        <p:spPr>
          <a:xfrm>
            <a:off x="4716016" y="3124665"/>
            <a:ext cx="1212142" cy="376343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材料进化</a:t>
            </a:r>
          </a:p>
        </p:txBody>
      </p:sp>
      <p:sp>
        <p:nvSpPr>
          <p:cNvPr id="25" name="圆角矩形 24"/>
          <p:cNvSpPr/>
          <p:nvPr/>
        </p:nvSpPr>
        <p:spPr>
          <a:xfrm>
            <a:off x="4704072" y="4109551"/>
            <a:ext cx="2604231" cy="376343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系统设计进化</a:t>
            </a:r>
          </a:p>
        </p:txBody>
      </p:sp>
      <p:sp>
        <p:nvSpPr>
          <p:cNvPr id="26" name="圆角矩形 25"/>
          <p:cNvSpPr/>
          <p:nvPr/>
        </p:nvSpPr>
        <p:spPr>
          <a:xfrm>
            <a:off x="4704071" y="4671563"/>
            <a:ext cx="2604231" cy="376343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设计方法学进化</a:t>
            </a:r>
          </a:p>
        </p:txBody>
      </p:sp>
      <p:sp>
        <p:nvSpPr>
          <p:cNvPr id="27" name="圆角矩形 26"/>
          <p:cNvSpPr/>
          <p:nvPr/>
        </p:nvSpPr>
        <p:spPr>
          <a:xfrm>
            <a:off x="4704070" y="5247627"/>
            <a:ext cx="2604231" cy="376343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设计工具进化</a:t>
            </a:r>
          </a:p>
        </p:txBody>
      </p:sp>
      <p:cxnSp>
        <p:nvCxnSpPr>
          <p:cNvPr id="28" name="直接箭头连接符 27"/>
          <p:cNvCxnSpPr>
            <a:endCxn id="20" idx="1"/>
          </p:cNvCxnSpPr>
          <p:nvPr/>
        </p:nvCxnSpPr>
        <p:spPr>
          <a:xfrm flipV="1">
            <a:off x="3995936" y="2308333"/>
            <a:ext cx="708137" cy="4865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箭头连接符 29"/>
          <p:cNvCxnSpPr>
            <a:stCxn id="15" idx="3"/>
            <a:endCxn id="21" idx="1"/>
          </p:cNvCxnSpPr>
          <p:nvPr/>
        </p:nvCxnSpPr>
        <p:spPr>
          <a:xfrm>
            <a:off x="3995936" y="2808780"/>
            <a:ext cx="708137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箭头连接符 32"/>
          <p:cNvCxnSpPr>
            <a:stCxn id="15" idx="3"/>
            <a:endCxn id="22" idx="1"/>
          </p:cNvCxnSpPr>
          <p:nvPr/>
        </p:nvCxnSpPr>
        <p:spPr>
          <a:xfrm>
            <a:off x="3995936" y="2808780"/>
            <a:ext cx="720080" cy="5040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箭头连接符 36"/>
          <p:cNvCxnSpPr/>
          <p:nvPr/>
        </p:nvCxnSpPr>
        <p:spPr>
          <a:xfrm flipV="1">
            <a:off x="3995936" y="4409852"/>
            <a:ext cx="708137" cy="4865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箭头连接符 37"/>
          <p:cNvCxnSpPr/>
          <p:nvPr/>
        </p:nvCxnSpPr>
        <p:spPr>
          <a:xfrm>
            <a:off x="3995936" y="4910299"/>
            <a:ext cx="708137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箭头连接符 38"/>
          <p:cNvCxnSpPr/>
          <p:nvPr/>
        </p:nvCxnSpPr>
        <p:spPr>
          <a:xfrm>
            <a:off x="3995936" y="4910299"/>
            <a:ext cx="720080" cy="5040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68426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ctrTitle"/>
          </p:nvPr>
        </p:nvSpPr>
        <p:spPr>
          <a:xfrm>
            <a:off x="5724128" y="75143"/>
            <a:ext cx="3381437" cy="814399"/>
          </a:xfrm>
        </p:spPr>
        <p:txBody>
          <a:bodyPr>
            <a:normAutofit fontScale="90000"/>
          </a:bodyPr>
          <a:lstStyle/>
          <a:p>
            <a:r>
              <a:rPr lang="zh-CN" altLang="en-US" sz="2400" dirty="0"/>
              <a:t>电子电路硬件设计的概念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CD72A-19E9-4BC3-8DE3-181C46BD3C3C}" type="datetime2">
              <a:rPr lang="zh-CN" altLang="en-US" smtClean="0"/>
              <a:t>2021年7月14日</a:t>
            </a:fld>
            <a:endParaRPr lang="zh-CN" altLang="en-US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1268761"/>
            <a:ext cx="8229600" cy="648071"/>
          </a:xfrm>
        </p:spPr>
        <p:txBody>
          <a:bodyPr/>
          <a:lstStyle/>
          <a:p>
            <a:r>
              <a:rPr lang="zh-CN" altLang="en-US" dirty="0"/>
              <a:t>系统设计与实现流程</a:t>
            </a:r>
            <a:endParaRPr lang="en-US" altLang="zh-CN" dirty="0"/>
          </a:p>
          <a:p>
            <a:pPr marL="457200" lvl="1" indent="0">
              <a:buNone/>
            </a:pPr>
            <a:endParaRPr lang="zh-CN" altLang="en-US" dirty="0"/>
          </a:p>
        </p:txBody>
      </p:sp>
      <p:sp>
        <p:nvSpPr>
          <p:cNvPr id="7" name="圆角矩形 6"/>
          <p:cNvSpPr/>
          <p:nvPr/>
        </p:nvSpPr>
        <p:spPr>
          <a:xfrm>
            <a:off x="407707" y="2574379"/>
            <a:ext cx="432048" cy="115212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需求分析</a:t>
            </a:r>
          </a:p>
        </p:txBody>
      </p:sp>
      <p:sp>
        <p:nvSpPr>
          <p:cNvPr id="15" name="圆角矩形 14"/>
          <p:cNvSpPr/>
          <p:nvPr/>
        </p:nvSpPr>
        <p:spPr>
          <a:xfrm>
            <a:off x="1221497" y="2574379"/>
            <a:ext cx="492697" cy="115212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方案设计</a:t>
            </a:r>
          </a:p>
        </p:txBody>
      </p:sp>
      <p:sp>
        <p:nvSpPr>
          <p:cNvPr id="16" name="圆角矩形 15"/>
          <p:cNvSpPr/>
          <p:nvPr/>
        </p:nvSpPr>
        <p:spPr>
          <a:xfrm>
            <a:off x="3870341" y="3417916"/>
            <a:ext cx="504056" cy="136815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原型软件</a:t>
            </a:r>
          </a:p>
        </p:txBody>
      </p:sp>
      <p:cxnSp>
        <p:nvCxnSpPr>
          <p:cNvPr id="9" name="直接箭头连接符 8"/>
          <p:cNvCxnSpPr>
            <a:stCxn id="7" idx="3"/>
            <a:endCxn id="15" idx="1"/>
          </p:cNvCxnSpPr>
          <p:nvPr/>
        </p:nvCxnSpPr>
        <p:spPr>
          <a:xfrm>
            <a:off x="839755" y="3150443"/>
            <a:ext cx="38174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圆角矩形 19"/>
          <p:cNvSpPr/>
          <p:nvPr/>
        </p:nvSpPr>
        <p:spPr>
          <a:xfrm>
            <a:off x="3870341" y="1903002"/>
            <a:ext cx="483851" cy="1280047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硬件设计</a:t>
            </a:r>
          </a:p>
        </p:txBody>
      </p:sp>
      <p:sp>
        <p:nvSpPr>
          <p:cNvPr id="22" name="圆角矩形 21"/>
          <p:cNvSpPr/>
          <p:nvPr/>
        </p:nvSpPr>
        <p:spPr>
          <a:xfrm>
            <a:off x="2095936" y="2593568"/>
            <a:ext cx="1346451" cy="1132939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dirty="0"/>
              <a:t>原</a:t>
            </a:r>
            <a:endParaRPr lang="en-US" altLang="zh-CN" dirty="0"/>
          </a:p>
          <a:p>
            <a:r>
              <a:rPr lang="zh-CN" altLang="en-US" dirty="0"/>
              <a:t>型</a:t>
            </a:r>
            <a:endParaRPr lang="en-US" altLang="zh-CN" dirty="0"/>
          </a:p>
          <a:p>
            <a:r>
              <a:rPr lang="zh-CN" altLang="en-US" dirty="0"/>
              <a:t>系</a:t>
            </a:r>
            <a:endParaRPr lang="en-US" altLang="zh-CN" dirty="0"/>
          </a:p>
          <a:p>
            <a:r>
              <a:rPr lang="zh-CN" altLang="en-US" dirty="0"/>
              <a:t>统</a:t>
            </a:r>
          </a:p>
        </p:txBody>
      </p:sp>
      <p:sp>
        <p:nvSpPr>
          <p:cNvPr id="25" name="圆角矩形 24"/>
          <p:cNvSpPr/>
          <p:nvPr/>
        </p:nvSpPr>
        <p:spPr>
          <a:xfrm>
            <a:off x="4716016" y="1902286"/>
            <a:ext cx="427953" cy="1280763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硬件样机</a:t>
            </a:r>
          </a:p>
        </p:txBody>
      </p:sp>
      <p:sp>
        <p:nvSpPr>
          <p:cNvPr id="26" name="圆角矩形 25"/>
          <p:cNvSpPr/>
          <p:nvPr/>
        </p:nvSpPr>
        <p:spPr>
          <a:xfrm>
            <a:off x="5505793" y="1904835"/>
            <a:ext cx="848959" cy="127821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电气性能测试</a:t>
            </a:r>
          </a:p>
        </p:txBody>
      </p:sp>
      <p:sp>
        <p:nvSpPr>
          <p:cNvPr id="27" name="圆角矩形 26"/>
          <p:cNvSpPr/>
          <p:nvPr/>
        </p:nvSpPr>
        <p:spPr>
          <a:xfrm>
            <a:off x="5080356" y="3416143"/>
            <a:ext cx="425437" cy="136992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软件适配</a:t>
            </a:r>
          </a:p>
        </p:txBody>
      </p:sp>
      <p:cxnSp>
        <p:nvCxnSpPr>
          <p:cNvPr id="33" name="直接箭头连接符 32"/>
          <p:cNvCxnSpPr>
            <a:stCxn id="15" idx="3"/>
            <a:endCxn id="22" idx="1"/>
          </p:cNvCxnSpPr>
          <p:nvPr/>
        </p:nvCxnSpPr>
        <p:spPr>
          <a:xfrm>
            <a:off x="1714194" y="3150443"/>
            <a:ext cx="381742" cy="95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箭头连接符 36"/>
          <p:cNvCxnSpPr>
            <a:stCxn id="20" idx="3"/>
          </p:cNvCxnSpPr>
          <p:nvPr/>
        </p:nvCxnSpPr>
        <p:spPr>
          <a:xfrm>
            <a:off x="4354192" y="2543026"/>
            <a:ext cx="374271" cy="73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箭头连接符 37"/>
          <p:cNvCxnSpPr/>
          <p:nvPr/>
        </p:nvCxnSpPr>
        <p:spPr>
          <a:xfrm>
            <a:off x="4374394" y="4101992"/>
            <a:ext cx="708137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箭头连接符 38"/>
          <p:cNvCxnSpPr>
            <a:endCxn id="16" idx="1"/>
          </p:cNvCxnSpPr>
          <p:nvPr/>
        </p:nvCxnSpPr>
        <p:spPr>
          <a:xfrm>
            <a:off x="3387985" y="3369724"/>
            <a:ext cx="482356" cy="7322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圆角矩形 20"/>
          <p:cNvSpPr/>
          <p:nvPr/>
        </p:nvSpPr>
        <p:spPr>
          <a:xfrm>
            <a:off x="2523890" y="2681711"/>
            <a:ext cx="864095" cy="367129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200" dirty="0"/>
              <a:t>参考电路</a:t>
            </a:r>
          </a:p>
        </p:txBody>
      </p:sp>
      <p:sp>
        <p:nvSpPr>
          <p:cNvPr id="40" name="圆角矩形 39"/>
          <p:cNvSpPr/>
          <p:nvPr/>
        </p:nvSpPr>
        <p:spPr>
          <a:xfrm>
            <a:off x="2523890" y="3183049"/>
            <a:ext cx="864095" cy="367129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200" dirty="0"/>
              <a:t>开发板</a:t>
            </a:r>
          </a:p>
        </p:txBody>
      </p:sp>
      <p:cxnSp>
        <p:nvCxnSpPr>
          <p:cNvPr id="17" name="直接箭头连接符 16"/>
          <p:cNvCxnSpPr>
            <a:stCxn id="21" idx="3"/>
            <a:endCxn id="20" idx="1"/>
          </p:cNvCxnSpPr>
          <p:nvPr/>
        </p:nvCxnSpPr>
        <p:spPr>
          <a:xfrm flipV="1">
            <a:off x="3387985" y="2543026"/>
            <a:ext cx="482356" cy="3222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圆角矩形 44"/>
          <p:cNvSpPr/>
          <p:nvPr/>
        </p:nvSpPr>
        <p:spPr>
          <a:xfrm>
            <a:off x="5926901" y="3416142"/>
            <a:ext cx="788907" cy="136992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软件测试与验证</a:t>
            </a:r>
          </a:p>
        </p:txBody>
      </p:sp>
      <p:sp>
        <p:nvSpPr>
          <p:cNvPr id="46" name="圆角矩形 45"/>
          <p:cNvSpPr/>
          <p:nvPr/>
        </p:nvSpPr>
        <p:spPr>
          <a:xfrm>
            <a:off x="7136916" y="2582036"/>
            <a:ext cx="639413" cy="1280763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系统样机</a:t>
            </a:r>
          </a:p>
        </p:txBody>
      </p:sp>
      <p:cxnSp>
        <p:nvCxnSpPr>
          <p:cNvPr id="47" name="直接箭头连接符 46"/>
          <p:cNvCxnSpPr/>
          <p:nvPr/>
        </p:nvCxnSpPr>
        <p:spPr>
          <a:xfrm>
            <a:off x="5137746" y="2550357"/>
            <a:ext cx="374271" cy="73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箭头连接符 47"/>
          <p:cNvCxnSpPr/>
          <p:nvPr/>
        </p:nvCxnSpPr>
        <p:spPr>
          <a:xfrm>
            <a:off x="5515470" y="4093773"/>
            <a:ext cx="374271" cy="73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接箭头连接符 49"/>
          <p:cNvCxnSpPr>
            <a:stCxn id="26" idx="3"/>
          </p:cNvCxnSpPr>
          <p:nvPr/>
        </p:nvCxnSpPr>
        <p:spPr>
          <a:xfrm>
            <a:off x="6354752" y="2543942"/>
            <a:ext cx="782164" cy="3810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接箭头连接符 51"/>
          <p:cNvCxnSpPr>
            <a:stCxn id="45" idx="3"/>
          </p:cNvCxnSpPr>
          <p:nvPr/>
        </p:nvCxnSpPr>
        <p:spPr>
          <a:xfrm flipV="1">
            <a:off x="6715808" y="3550178"/>
            <a:ext cx="413886" cy="5509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圆角矩形 52"/>
          <p:cNvSpPr/>
          <p:nvPr/>
        </p:nvSpPr>
        <p:spPr>
          <a:xfrm>
            <a:off x="1037810" y="5466512"/>
            <a:ext cx="503208" cy="109483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产品试产</a:t>
            </a:r>
          </a:p>
        </p:txBody>
      </p:sp>
      <p:sp>
        <p:nvSpPr>
          <p:cNvPr id="54" name="圆角矩形 53"/>
          <p:cNvSpPr/>
          <p:nvPr/>
        </p:nvSpPr>
        <p:spPr>
          <a:xfrm>
            <a:off x="1037810" y="4113356"/>
            <a:ext cx="503208" cy="112905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产品认证</a:t>
            </a:r>
          </a:p>
        </p:txBody>
      </p:sp>
      <p:sp>
        <p:nvSpPr>
          <p:cNvPr id="55" name="圆角矩形 54"/>
          <p:cNvSpPr/>
          <p:nvPr/>
        </p:nvSpPr>
        <p:spPr>
          <a:xfrm>
            <a:off x="2041248" y="5432292"/>
            <a:ext cx="503208" cy="112905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定型</a:t>
            </a:r>
          </a:p>
        </p:txBody>
      </p:sp>
      <p:sp>
        <p:nvSpPr>
          <p:cNvPr id="56" name="圆角矩形 55"/>
          <p:cNvSpPr/>
          <p:nvPr/>
        </p:nvSpPr>
        <p:spPr>
          <a:xfrm>
            <a:off x="2960237" y="5432292"/>
            <a:ext cx="503208" cy="112905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批产</a:t>
            </a:r>
          </a:p>
        </p:txBody>
      </p:sp>
      <p:cxnSp>
        <p:nvCxnSpPr>
          <p:cNvPr id="58" name="直接连接符 57"/>
          <p:cNvCxnSpPr>
            <a:stCxn id="46" idx="3"/>
          </p:cNvCxnSpPr>
          <p:nvPr/>
        </p:nvCxnSpPr>
        <p:spPr>
          <a:xfrm flipV="1">
            <a:off x="7776329" y="3222417"/>
            <a:ext cx="180047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接连接符 59"/>
          <p:cNvCxnSpPr/>
          <p:nvPr/>
        </p:nvCxnSpPr>
        <p:spPr>
          <a:xfrm>
            <a:off x="7956376" y="3222417"/>
            <a:ext cx="0" cy="17187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接连接符 61"/>
          <p:cNvCxnSpPr/>
          <p:nvPr/>
        </p:nvCxnSpPr>
        <p:spPr>
          <a:xfrm flipH="1">
            <a:off x="2843808" y="4941168"/>
            <a:ext cx="511256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接连接符 63"/>
          <p:cNvCxnSpPr/>
          <p:nvPr/>
        </p:nvCxnSpPr>
        <p:spPr>
          <a:xfrm flipV="1">
            <a:off x="2843808" y="4005064"/>
            <a:ext cx="0" cy="9361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接连接符 65"/>
          <p:cNvCxnSpPr/>
          <p:nvPr/>
        </p:nvCxnSpPr>
        <p:spPr>
          <a:xfrm flipH="1">
            <a:off x="623731" y="4005064"/>
            <a:ext cx="222007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直接连接符 67"/>
          <p:cNvCxnSpPr/>
          <p:nvPr/>
        </p:nvCxnSpPr>
        <p:spPr>
          <a:xfrm>
            <a:off x="623731" y="4005064"/>
            <a:ext cx="0" cy="20088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接箭头连接符 70"/>
          <p:cNvCxnSpPr>
            <a:endCxn id="54" idx="1"/>
          </p:cNvCxnSpPr>
          <p:nvPr/>
        </p:nvCxnSpPr>
        <p:spPr>
          <a:xfrm>
            <a:off x="614054" y="4676848"/>
            <a:ext cx="423756" cy="10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接箭头连接符 72"/>
          <p:cNvCxnSpPr>
            <a:endCxn id="53" idx="1"/>
          </p:cNvCxnSpPr>
          <p:nvPr/>
        </p:nvCxnSpPr>
        <p:spPr>
          <a:xfrm>
            <a:off x="623731" y="6013930"/>
            <a:ext cx="41407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直接箭头连接符 76"/>
          <p:cNvCxnSpPr>
            <a:stCxn id="54" idx="3"/>
            <a:endCxn id="55" idx="0"/>
          </p:cNvCxnSpPr>
          <p:nvPr/>
        </p:nvCxnSpPr>
        <p:spPr>
          <a:xfrm>
            <a:off x="1541018" y="4677884"/>
            <a:ext cx="751834" cy="7544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接箭头连接符 78"/>
          <p:cNvCxnSpPr>
            <a:stCxn id="53" idx="3"/>
            <a:endCxn id="55" idx="1"/>
          </p:cNvCxnSpPr>
          <p:nvPr/>
        </p:nvCxnSpPr>
        <p:spPr>
          <a:xfrm flipV="1">
            <a:off x="1541018" y="5996820"/>
            <a:ext cx="500230" cy="171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直接箭头连接符 80"/>
          <p:cNvCxnSpPr>
            <a:stCxn id="55" idx="3"/>
            <a:endCxn id="56" idx="1"/>
          </p:cNvCxnSpPr>
          <p:nvPr/>
        </p:nvCxnSpPr>
        <p:spPr>
          <a:xfrm>
            <a:off x="2544456" y="5996820"/>
            <a:ext cx="41578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圆角矩形 81"/>
          <p:cNvSpPr/>
          <p:nvPr/>
        </p:nvSpPr>
        <p:spPr>
          <a:xfrm>
            <a:off x="3939984" y="5242412"/>
            <a:ext cx="3441175" cy="129724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altLang="zh-CN" dirty="0"/>
          </a:p>
          <a:p>
            <a:pPr algn="ctr"/>
            <a:endParaRPr lang="en-US" altLang="zh-CN" dirty="0"/>
          </a:p>
          <a:p>
            <a:pPr algn="ctr"/>
            <a:r>
              <a:rPr lang="zh-CN" altLang="en-US" dirty="0"/>
              <a:t>上市</a:t>
            </a:r>
          </a:p>
        </p:txBody>
      </p:sp>
      <p:sp>
        <p:nvSpPr>
          <p:cNvPr id="83" name="圆角矩形 82"/>
          <p:cNvSpPr/>
          <p:nvPr/>
        </p:nvSpPr>
        <p:spPr>
          <a:xfrm>
            <a:off x="4086158" y="5379199"/>
            <a:ext cx="2627868" cy="49208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软件更新与维护</a:t>
            </a:r>
          </a:p>
        </p:txBody>
      </p:sp>
      <p:cxnSp>
        <p:nvCxnSpPr>
          <p:cNvPr id="85" name="直接箭头连接符 84"/>
          <p:cNvCxnSpPr>
            <a:stCxn id="56" idx="3"/>
            <a:endCxn id="82" idx="1"/>
          </p:cNvCxnSpPr>
          <p:nvPr/>
        </p:nvCxnSpPr>
        <p:spPr>
          <a:xfrm flipV="1">
            <a:off x="3463445" y="5891032"/>
            <a:ext cx="476539" cy="1057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直接箭头连接符 86"/>
          <p:cNvCxnSpPr>
            <a:stCxn id="45" idx="2"/>
          </p:cNvCxnSpPr>
          <p:nvPr/>
        </p:nvCxnSpPr>
        <p:spPr>
          <a:xfrm flipH="1">
            <a:off x="5324881" y="4786067"/>
            <a:ext cx="996474" cy="5931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26939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ctrTitle"/>
          </p:nvPr>
        </p:nvSpPr>
        <p:spPr>
          <a:xfrm>
            <a:off x="5724128" y="75143"/>
            <a:ext cx="3381437" cy="814399"/>
          </a:xfrm>
        </p:spPr>
        <p:txBody>
          <a:bodyPr>
            <a:normAutofit fontScale="90000"/>
          </a:bodyPr>
          <a:lstStyle/>
          <a:p>
            <a:r>
              <a:rPr lang="zh-CN" altLang="en-US" sz="2400" dirty="0"/>
              <a:t>电子电路硬件设计的概念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CD72A-19E9-4BC3-8DE3-181C46BD3C3C}" type="datetime2">
              <a:rPr lang="zh-CN" altLang="en-US" smtClean="0"/>
              <a:t>2021年7月14日</a:t>
            </a:fld>
            <a:endParaRPr lang="zh-CN" altLang="en-US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1268761"/>
            <a:ext cx="8229600" cy="648071"/>
          </a:xfrm>
        </p:spPr>
        <p:txBody>
          <a:bodyPr/>
          <a:lstStyle/>
          <a:p>
            <a:r>
              <a:rPr lang="zh-CN" altLang="en-US" dirty="0"/>
              <a:t>电路系统硬件设计的一般性步骤</a:t>
            </a:r>
            <a:endParaRPr lang="en-US" altLang="zh-CN" dirty="0"/>
          </a:p>
          <a:p>
            <a:pPr marL="457200" lvl="1" indent="0">
              <a:buNone/>
            </a:pPr>
            <a:endParaRPr lang="zh-CN" altLang="en-US" dirty="0"/>
          </a:p>
        </p:txBody>
      </p:sp>
      <p:sp>
        <p:nvSpPr>
          <p:cNvPr id="15" name="圆角矩形 14"/>
          <p:cNvSpPr/>
          <p:nvPr/>
        </p:nvSpPr>
        <p:spPr>
          <a:xfrm>
            <a:off x="2549804" y="1975548"/>
            <a:ext cx="1800200" cy="36004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资料准备</a:t>
            </a:r>
          </a:p>
        </p:txBody>
      </p:sp>
      <p:sp>
        <p:nvSpPr>
          <p:cNvPr id="16" name="圆角矩形 15"/>
          <p:cNvSpPr/>
          <p:nvPr/>
        </p:nvSpPr>
        <p:spPr>
          <a:xfrm>
            <a:off x="2411760" y="3942302"/>
            <a:ext cx="1800200" cy="369903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原理图设计</a:t>
            </a:r>
          </a:p>
        </p:txBody>
      </p:sp>
      <p:sp>
        <p:nvSpPr>
          <p:cNvPr id="20" name="圆角矩形 19"/>
          <p:cNvSpPr/>
          <p:nvPr/>
        </p:nvSpPr>
        <p:spPr>
          <a:xfrm>
            <a:off x="4932040" y="3293045"/>
            <a:ext cx="1800200" cy="369127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PCB</a:t>
            </a:r>
            <a:r>
              <a:rPr lang="zh-CN" altLang="en-US" dirty="0"/>
              <a:t>封装库准备</a:t>
            </a:r>
          </a:p>
        </p:txBody>
      </p:sp>
      <p:sp>
        <p:nvSpPr>
          <p:cNvPr id="22" name="圆角矩形 21"/>
          <p:cNvSpPr/>
          <p:nvPr/>
        </p:nvSpPr>
        <p:spPr>
          <a:xfrm>
            <a:off x="2411760" y="3275981"/>
            <a:ext cx="1766948" cy="376343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原理图库准备</a:t>
            </a:r>
          </a:p>
        </p:txBody>
      </p:sp>
      <p:sp>
        <p:nvSpPr>
          <p:cNvPr id="25" name="圆角矩形 24"/>
          <p:cNvSpPr/>
          <p:nvPr/>
        </p:nvSpPr>
        <p:spPr>
          <a:xfrm>
            <a:off x="7276446" y="3275980"/>
            <a:ext cx="1656183" cy="376343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结构外形约束</a:t>
            </a:r>
          </a:p>
        </p:txBody>
      </p:sp>
      <p:sp>
        <p:nvSpPr>
          <p:cNvPr id="26" name="圆角矩形 25"/>
          <p:cNvSpPr/>
          <p:nvPr/>
        </p:nvSpPr>
        <p:spPr>
          <a:xfrm>
            <a:off x="2411760" y="5517232"/>
            <a:ext cx="1800200" cy="376343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生成网表</a:t>
            </a:r>
          </a:p>
        </p:txBody>
      </p:sp>
      <p:sp>
        <p:nvSpPr>
          <p:cNvPr id="27" name="圆角矩形 26"/>
          <p:cNvSpPr/>
          <p:nvPr/>
        </p:nvSpPr>
        <p:spPr>
          <a:xfrm>
            <a:off x="2411761" y="4583750"/>
            <a:ext cx="1800199" cy="57344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电气规则检查</a:t>
            </a:r>
            <a:r>
              <a:rPr lang="en-US" altLang="zh-CN" dirty="0"/>
              <a:t>ERC</a:t>
            </a:r>
            <a:endParaRPr lang="zh-CN" altLang="en-US" dirty="0"/>
          </a:p>
        </p:txBody>
      </p:sp>
      <p:sp>
        <p:nvSpPr>
          <p:cNvPr id="29" name="圆角矩形 28"/>
          <p:cNvSpPr/>
          <p:nvPr/>
        </p:nvSpPr>
        <p:spPr>
          <a:xfrm>
            <a:off x="1312262" y="2622584"/>
            <a:ext cx="1766948" cy="376343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参考电路</a:t>
            </a:r>
          </a:p>
        </p:txBody>
      </p:sp>
      <p:sp>
        <p:nvSpPr>
          <p:cNvPr id="31" name="圆角矩形 30"/>
          <p:cNvSpPr/>
          <p:nvPr/>
        </p:nvSpPr>
        <p:spPr>
          <a:xfrm>
            <a:off x="3688526" y="2614155"/>
            <a:ext cx="1766948" cy="376343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芯片资料</a:t>
            </a:r>
          </a:p>
        </p:txBody>
      </p:sp>
      <p:sp>
        <p:nvSpPr>
          <p:cNvPr id="32" name="圆角矩形 31"/>
          <p:cNvSpPr/>
          <p:nvPr/>
        </p:nvSpPr>
        <p:spPr>
          <a:xfrm>
            <a:off x="323528" y="4312205"/>
            <a:ext cx="1584176" cy="369903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电气规则</a:t>
            </a:r>
          </a:p>
        </p:txBody>
      </p:sp>
      <p:sp>
        <p:nvSpPr>
          <p:cNvPr id="34" name="圆角矩形 33"/>
          <p:cNvSpPr/>
          <p:nvPr/>
        </p:nvSpPr>
        <p:spPr>
          <a:xfrm>
            <a:off x="323528" y="5517231"/>
            <a:ext cx="1584176" cy="376343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生成</a:t>
            </a:r>
            <a:r>
              <a:rPr lang="en-US" altLang="zh-CN" dirty="0"/>
              <a:t>BOM</a:t>
            </a:r>
            <a:r>
              <a:rPr lang="zh-CN" altLang="en-US" dirty="0"/>
              <a:t>表</a:t>
            </a:r>
          </a:p>
        </p:txBody>
      </p:sp>
      <p:sp>
        <p:nvSpPr>
          <p:cNvPr id="35" name="圆角矩形 34"/>
          <p:cNvSpPr/>
          <p:nvPr/>
        </p:nvSpPr>
        <p:spPr>
          <a:xfrm>
            <a:off x="7276445" y="3942302"/>
            <a:ext cx="1656184" cy="64144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设计规则</a:t>
            </a:r>
            <a:r>
              <a:rPr lang="en-US" altLang="zh-CN" dirty="0"/>
              <a:t>/</a:t>
            </a:r>
            <a:r>
              <a:rPr lang="zh-CN" altLang="en-US" dirty="0"/>
              <a:t>工艺参数</a:t>
            </a:r>
          </a:p>
        </p:txBody>
      </p:sp>
      <p:sp>
        <p:nvSpPr>
          <p:cNvPr id="36" name="圆角矩形 35"/>
          <p:cNvSpPr/>
          <p:nvPr/>
        </p:nvSpPr>
        <p:spPr>
          <a:xfrm>
            <a:off x="4932041" y="4127253"/>
            <a:ext cx="1800200" cy="741907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PCB</a:t>
            </a:r>
            <a:r>
              <a:rPr lang="zh-CN" altLang="en-US" dirty="0"/>
              <a:t>设计</a:t>
            </a:r>
          </a:p>
        </p:txBody>
      </p:sp>
      <p:sp>
        <p:nvSpPr>
          <p:cNvPr id="40" name="圆角矩形 39"/>
          <p:cNvSpPr/>
          <p:nvPr/>
        </p:nvSpPr>
        <p:spPr>
          <a:xfrm>
            <a:off x="4932040" y="5157192"/>
            <a:ext cx="1800199" cy="57344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设计规则检查</a:t>
            </a:r>
            <a:r>
              <a:rPr lang="en-US" altLang="zh-CN" dirty="0"/>
              <a:t>DRC</a:t>
            </a:r>
            <a:endParaRPr lang="zh-CN" altLang="en-US" dirty="0"/>
          </a:p>
        </p:txBody>
      </p:sp>
      <p:sp>
        <p:nvSpPr>
          <p:cNvPr id="41" name="圆角矩形 40"/>
          <p:cNvSpPr/>
          <p:nvPr/>
        </p:nvSpPr>
        <p:spPr>
          <a:xfrm>
            <a:off x="4932040" y="5935456"/>
            <a:ext cx="1800200" cy="71215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生成光绘</a:t>
            </a:r>
            <a:r>
              <a:rPr lang="en-US" altLang="zh-CN" dirty="0"/>
              <a:t>/</a:t>
            </a:r>
            <a:r>
              <a:rPr lang="zh-CN" altLang="en-US" dirty="0"/>
              <a:t>钻孔文件</a:t>
            </a:r>
          </a:p>
        </p:txBody>
      </p:sp>
      <p:sp>
        <p:nvSpPr>
          <p:cNvPr id="42" name="圆角矩形 41"/>
          <p:cNvSpPr/>
          <p:nvPr/>
        </p:nvSpPr>
        <p:spPr>
          <a:xfrm>
            <a:off x="7269134" y="5915190"/>
            <a:ext cx="1663495" cy="376343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提交工厂</a:t>
            </a:r>
          </a:p>
        </p:txBody>
      </p:sp>
      <p:cxnSp>
        <p:nvCxnSpPr>
          <p:cNvPr id="11" name="直接箭头连接符 10"/>
          <p:cNvCxnSpPr>
            <a:endCxn id="29" idx="0"/>
          </p:cNvCxnSpPr>
          <p:nvPr/>
        </p:nvCxnSpPr>
        <p:spPr>
          <a:xfrm flipH="1">
            <a:off x="2195736" y="2335588"/>
            <a:ext cx="1116124" cy="2869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12"/>
          <p:cNvCxnSpPr>
            <a:stCxn id="15" idx="2"/>
            <a:endCxn id="31" idx="0"/>
          </p:cNvCxnSpPr>
          <p:nvPr/>
        </p:nvCxnSpPr>
        <p:spPr>
          <a:xfrm>
            <a:off x="3449904" y="2335588"/>
            <a:ext cx="1122096" cy="2785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箭头连接符 17"/>
          <p:cNvCxnSpPr>
            <a:stCxn id="29" idx="2"/>
            <a:endCxn id="22" idx="0"/>
          </p:cNvCxnSpPr>
          <p:nvPr/>
        </p:nvCxnSpPr>
        <p:spPr>
          <a:xfrm>
            <a:off x="2195736" y="2998927"/>
            <a:ext cx="1099498" cy="2770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箭头连接符 22"/>
          <p:cNvCxnSpPr/>
          <p:nvPr/>
        </p:nvCxnSpPr>
        <p:spPr>
          <a:xfrm>
            <a:off x="1907704" y="2996173"/>
            <a:ext cx="504056" cy="9545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箭头连接符 42"/>
          <p:cNvCxnSpPr>
            <a:stCxn id="31" idx="2"/>
            <a:endCxn id="22" idx="0"/>
          </p:cNvCxnSpPr>
          <p:nvPr/>
        </p:nvCxnSpPr>
        <p:spPr>
          <a:xfrm flipH="1">
            <a:off x="3295234" y="2990498"/>
            <a:ext cx="1276766" cy="2854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箭头连接符 44"/>
          <p:cNvCxnSpPr>
            <a:stCxn id="31" idx="2"/>
            <a:endCxn id="20" idx="0"/>
          </p:cNvCxnSpPr>
          <p:nvPr/>
        </p:nvCxnSpPr>
        <p:spPr>
          <a:xfrm>
            <a:off x="4572000" y="2990498"/>
            <a:ext cx="1260140" cy="3025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箭头连接符 46"/>
          <p:cNvCxnSpPr>
            <a:stCxn id="22" idx="2"/>
            <a:endCxn id="16" idx="0"/>
          </p:cNvCxnSpPr>
          <p:nvPr/>
        </p:nvCxnSpPr>
        <p:spPr>
          <a:xfrm>
            <a:off x="3295234" y="3652324"/>
            <a:ext cx="16626" cy="2899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箭头连接符 48"/>
          <p:cNvCxnSpPr>
            <a:stCxn id="16" idx="2"/>
            <a:endCxn id="27" idx="0"/>
          </p:cNvCxnSpPr>
          <p:nvPr/>
        </p:nvCxnSpPr>
        <p:spPr>
          <a:xfrm>
            <a:off x="3311860" y="4312205"/>
            <a:ext cx="1" cy="2715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接箭头连接符 50"/>
          <p:cNvCxnSpPr>
            <a:stCxn id="32" idx="3"/>
            <a:endCxn id="27" idx="1"/>
          </p:cNvCxnSpPr>
          <p:nvPr/>
        </p:nvCxnSpPr>
        <p:spPr>
          <a:xfrm>
            <a:off x="1907704" y="4497157"/>
            <a:ext cx="504057" cy="3733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接箭头连接符 52"/>
          <p:cNvCxnSpPr>
            <a:stCxn id="32" idx="3"/>
            <a:endCxn id="16" idx="1"/>
          </p:cNvCxnSpPr>
          <p:nvPr/>
        </p:nvCxnSpPr>
        <p:spPr>
          <a:xfrm flipV="1">
            <a:off x="1907704" y="4127254"/>
            <a:ext cx="504056" cy="3699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箭头连接符 54"/>
          <p:cNvCxnSpPr>
            <a:stCxn id="27" idx="2"/>
            <a:endCxn id="26" idx="0"/>
          </p:cNvCxnSpPr>
          <p:nvPr/>
        </p:nvCxnSpPr>
        <p:spPr>
          <a:xfrm flipH="1">
            <a:off x="3311860" y="5157192"/>
            <a:ext cx="1" cy="3600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箭头连接符 56"/>
          <p:cNvCxnSpPr>
            <a:stCxn id="26" idx="1"/>
            <a:endCxn id="34" idx="3"/>
          </p:cNvCxnSpPr>
          <p:nvPr/>
        </p:nvCxnSpPr>
        <p:spPr>
          <a:xfrm flipH="1" flipV="1">
            <a:off x="1907704" y="5705403"/>
            <a:ext cx="504056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连接符 58"/>
          <p:cNvCxnSpPr>
            <a:stCxn id="26" idx="3"/>
          </p:cNvCxnSpPr>
          <p:nvPr/>
        </p:nvCxnSpPr>
        <p:spPr>
          <a:xfrm flipV="1">
            <a:off x="4211960" y="5705402"/>
            <a:ext cx="360040" cy="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接连接符 60"/>
          <p:cNvCxnSpPr/>
          <p:nvPr/>
        </p:nvCxnSpPr>
        <p:spPr>
          <a:xfrm flipV="1">
            <a:off x="4572000" y="4497156"/>
            <a:ext cx="0" cy="12082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直接箭头连接符 62"/>
          <p:cNvCxnSpPr>
            <a:endCxn id="36" idx="1"/>
          </p:cNvCxnSpPr>
          <p:nvPr/>
        </p:nvCxnSpPr>
        <p:spPr>
          <a:xfrm>
            <a:off x="4572000" y="4497156"/>
            <a:ext cx="360041" cy="10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接箭头连接符 66"/>
          <p:cNvCxnSpPr>
            <a:stCxn id="20" idx="2"/>
            <a:endCxn id="36" idx="0"/>
          </p:cNvCxnSpPr>
          <p:nvPr/>
        </p:nvCxnSpPr>
        <p:spPr>
          <a:xfrm>
            <a:off x="5832140" y="3662172"/>
            <a:ext cx="1" cy="4650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接箭头连接符 68"/>
          <p:cNvCxnSpPr/>
          <p:nvPr/>
        </p:nvCxnSpPr>
        <p:spPr>
          <a:xfrm flipH="1">
            <a:off x="6504273" y="3630259"/>
            <a:ext cx="772171" cy="4969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接箭头连接符 70"/>
          <p:cNvCxnSpPr>
            <a:stCxn id="35" idx="1"/>
            <a:endCxn id="36" idx="3"/>
          </p:cNvCxnSpPr>
          <p:nvPr/>
        </p:nvCxnSpPr>
        <p:spPr>
          <a:xfrm flipH="1">
            <a:off x="6732241" y="4263026"/>
            <a:ext cx="544204" cy="2351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接箭头连接符 72"/>
          <p:cNvCxnSpPr>
            <a:stCxn id="36" idx="2"/>
            <a:endCxn id="40" idx="0"/>
          </p:cNvCxnSpPr>
          <p:nvPr/>
        </p:nvCxnSpPr>
        <p:spPr>
          <a:xfrm flipH="1">
            <a:off x="5832140" y="4869160"/>
            <a:ext cx="1" cy="2880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接箭头连接符 74"/>
          <p:cNvCxnSpPr>
            <a:endCxn id="40" idx="3"/>
          </p:cNvCxnSpPr>
          <p:nvPr/>
        </p:nvCxnSpPr>
        <p:spPr>
          <a:xfrm flipH="1">
            <a:off x="6732239" y="4516385"/>
            <a:ext cx="544205" cy="9275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直接箭头连接符 76"/>
          <p:cNvCxnSpPr>
            <a:stCxn id="40" idx="2"/>
            <a:endCxn id="41" idx="0"/>
          </p:cNvCxnSpPr>
          <p:nvPr/>
        </p:nvCxnSpPr>
        <p:spPr>
          <a:xfrm>
            <a:off x="5832140" y="5730634"/>
            <a:ext cx="0" cy="2048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接箭头连接符 78"/>
          <p:cNvCxnSpPr>
            <a:stCxn id="41" idx="3"/>
            <a:endCxn id="42" idx="1"/>
          </p:cNvCxnSpPr>
          <p:nvPr/>
        </p:nvCxnSpPr>
        <p:spPr>
          <a:xfrm flipV="1">
            <a:off x="6732240" y="6103362"/>
            <a:ext cx="536894" cy="1881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04526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>
            <a:spLocks noGrp="1"/>
          </p:cNvSpPr>
          <p:nvPr>
            <p:ph type="ctrTitle"/>
          </p:nvPr>
        </p:nvSpPr>
        <p:spPr>
          <a:xfrm>
            <a:off x="4355976" y="44624"/>
            <a:ext cx="4779515" cy="814399"/>
          </a:xfrm>
        </p:spPr>
        <p:txBody>
          <a:bodyPr>
            <a:normAutofit fontScale="90000"/>
          </a:bodyPr>
          <a:lstStyle/>
          <a:p>
            <a:r>
              <a:rPr lang="zh-CN" altLang="en-US" sz="2400" dirty="0"/>
              <a:t>电路设计与</a:t>
            </a:r>
            <a:r>
              <a:rPr lang="en-US" altLang="zh-CN" sz="2400" dirty="0"/>
              <a:t>PCB</a:t>
            </a:r>
            <a:r>
              <a:rPr lang="zh-CN" altLang="en-US" sz="2400" dirty="0"/>
              <a:t>设计软件</a:t>
            </a:r>
            <a:r>
              <a:rPr lang="en-US" altLang="zh-CN" sz="2400" dirty="0"/>
              <a:t>——</a:t>
            </a:r>
            <a:r>
              <a:rPr lang="en-US" altLang="zh-CN" sz="2400" dirty="0" err="1"/>
              <a:t>KiCAD</a:t>
            </a:r>
            <a:endParaRPr lang="zh-CN" altLang="en-US" sz="24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C09E2-A647-4CE3-907E-B3AA0296934B}" type="datetime2">
              <a:rPr lang="zh-CN" altLang="en-US" smtClean="0"/>
              <a:t>2021年7月14日</a:t>
            </a:fld>
            <a:endParaRPr lang="zh-CN" altLang="en-US"/>
          </a:p>
        </p:txBody>
      </p:sp>
      <p:sp>
        <p:nvSpPr>
          <p:cNvPr id="11" name="页脚占位符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 dirty="0"/>
          </a:p>
        </p:txBody>
      </p:sp>
      <p:sp>
        <p:nvSpPr>
          <p:cNvPr id="12" name="灯片编号占位符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8</a:t>
            </a:fld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251520" y="1268760"/>
            <a:ext cx="3096344" cy="4032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02160303"/>
      </p:ext>
    </p:extLst>
  </p:cSld>
  <p:clrMapOvr>
    <a:masterClrMapping/>
  </p:clrMapOvr>
</p:sld>
</file>

<file path=ppt/theme/theme1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787</TotalTime>
  <Words>348</Words>
  <Application>Microsoft Office PowerPoint</Application>
  <PresentationFormat>全屏显示(4:3)</PresentationFormat>
  <Paragraphs>99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5" baseType="lpstr">
      <vt:lpstr>宋体</vt:lpstr>
      <vt:lpstr>微软雅黑</vt:lpstr>
      <vt:lpstr>微软雅黑 Light</vt:lpstr>
      <vt:lpstr>Arial</vt:lpstr>
      <vt:lpstr>Calibri</vt:lpstr>
      <vt:lpstr>Wingdings</vt:lpstr>
      <vt:lpstr>自定义设计方案</vt:lpstr>
      <vt:lpstr>单元4.电路设计与PCB设计软件——KiCAD</vt:lpstr>
      <vt:lpstr>AGENDA</vt:lpstr>
      <vt:lpstr>电子电路硬件设计的概念</vt:lpstr>
      <vt:lpstr>电子电路硬件设计的概念</vt:lpstr>
      <vt:lpstr>电子电路硬件设计的概念</vt:lpstr>
      <vt:lpstr>电子电路硬件设计的概念</vt:lpstr>
      <vt:lpstr>电子电路硬件设计的概念</vt:lpstr>
      <vt:lpstr>电路设计与PCB设计软件——KiCAD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Jianglei</dc:creator>
  <cp:lastModifiedBy>蒋磊</cp:lastModifiedBy>
  <cp:revision>140</cp:revision>
  <dcterms:created xsi:type="dcterms:W3CDTF">2019-04-12T14:16:27Z</dcterms:created>
  <dcterms:modified xsi:type="dcterms:W3CDTF">2021-07-14T14:18:55Z</dcterms:modified>
</cp:coreProperties>
</file>