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0"/>
  </p:notesMasterIdLst>
  <p:sldIdLst>
    <p:sldId id="256" r:id="rId2"/>
    <p:sldId id="272" r:id="rId3"/>
    <p:sldId id="315" r:id="rId4"/>
    <p:sldId id="316" r:id="rId5"/>
    <p:sldId id="317" r:id="rId6"/>
    <p:sldId id="318" r:id="rId7"/>
    <p:sldId id="320" r:id="rId8"/>
    <p:sldId id="319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297" r:id="rId18"/>
    <p:sldId id="329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455" autoAdjust="0"/>
    <p:restoredTop sz="94660"/>
  </p:normalViewPr>
  <p:slideViewPr>
    <p:cSldViewPr>
      <p:cViewPr varScale="1">
        <p:scale>
          <a:sx n="121" d="100"/>
          <a:sy n="121" d="100"/>
        </p:scale>
        <p:origin x="90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F3593-DB2E-4AEA-8A62-D2024DB34DD9}" type="datetimeFigureOut">
              <a:rPr lang="zh-CN" altLang="en-US" smtClean="0"/>
              <a:t>2022/6/30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14C2B6-37A6-4222-843A-0484713E86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07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1"/>
            <a:ext cx="9144000" cy="376271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520" y="4077072"/>
            <a:ext cx="7772400" cy="119189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483768" y="5373216"/>
            <a:ext cx="6400800" cy="67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884368" y="6453336"/>
            <a:ext cx="1259632" cy="216024"/>
          </a:xfrm>
        </p:spPr>
        <p:txBody>
          <a:bodyPr/>
          <a:lstStyle/>
          <a:p>
            <a:fld id="{9AEC0212-59CF-4718-B93E-5AFC0B36EBB3}" type="datetime2">
              <a:rPr lang="zh-CN" altLang="en-US" smtClean="0"/>
              <a:t>2022年6月30日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331640" y="6453336"/>
            <a:ext cx="6192688" cy="216024"/>
          </a:xfrm>
        </p:spPr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0" y="6453336"/>
            <a:ext cx="611560" cy="216024"/>
          </a:xfrm>
        </p:spPr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106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3F061-620D-4222-91E4-F1696D455249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101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75B2B-862D-46E6-B793-F44ED02CCF98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13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1060-D8FE-4822-9C99-4CC18DEC4153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308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AC509-5BB5-402B-9264-BD6FCA991979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775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78798" y="75143"/>
            <a:ext cx="6626767" cy="814399"/>
          </a:xfrm>
        </p:spPr>
        <p:txBody>
          <a:bodyPr>
            <a:normAutofit/>
          </a:bodyPr>
          <a:lstStyle>
            <a:lvl1pPr>
              <a:defRPr sz="3600"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884368" y="6453336"/>
            <a:ext cx="1259632" cy="216024"/>
          </a:xfrm>
        </p:spPr>
        <p:txBody>
          <a:bodyPr/>
          <a:lstStyle/>
          <a:p>
            <a:fld id="{12C5447D-ED82-4AAD-827E-C0AEFFA9A8F6}" type="datetime2">
              <a:rPr lang="zh-CN" altLang="en-US" smtClean="0"/>
              <a:t>2022年6月30日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331640" y="6453336"/>
            <a:ext cx="6192688" cy="216024"/>
          </a:xfrm>
        </p:spPr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0" y="6453336"/>
            <a:ext cx="611560" cy="216024"/>
          </a:xfrm>
        </p:spPr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886408"/>
            <a:ext cx="9159316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1"/>
            <a:ext cx="576064" cy="5760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60649"/>
            <a:ext cx="1460468" cy="504056"/>
          </a:xfrm>
          <a:prstGeom prst="rect">
            <a:avLst/>
          </a:prstGeom>
        </p:spPr>
      </p:pic>
      <p:sp>
        <p:nvSpPr>
          <p:cNvPr id="12" name="文本占位符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448985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78798" y="75143"/>
            <a:ext cx="6626767" cy="814399"/>
          </a:xfrm>
        </p:spPr>
        <p:txBody>
          <a:bodyPr>
            <a:normAutofit/>
          </a:bodyPr>
          <a:lstStyle>
            <a:lvl1pPr>
              <a:defRPr sz="3600"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244408" y="6453336"/>
            <a:ext cx="899592" cy="216024"/>
          </a:xfrm>
        </p:spPr>
        <p:txBody>
          <a:bodyPr/>
          <a:lstStyle/>
          <a:p>
            <a:fld id="{BD8CA21B-A3FE-4686-A5CE-B5A28A3C4A9A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331640" y="6453336"/>
            <a:ext cx="6192688" cy="216024"/>
          </a:xfrm>
        </p:spPr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0" y="6453336"/>
            <a:ext cx="611560" cy="216024"/>
          </a:xfrm>
        </p:spPr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5316" y="886408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1"/>
            <a:ext cx="576064" cy="5760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60649"/>
            <a:ext cx="1460468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722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87B6-DDB1-4438-A880-B16CC30493FD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641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D5A96-2335-4EF7-B157-E192B09BD85C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2113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D452E-C9E9-421A-B8FC-866C18F2F756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298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55A4-8AF8-4C13-828E-1EB9D86B6F27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351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BE452-91A1-43D4-AAFF-64EAFB03EF0C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679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A276C-1704-4C93-B570-69EA62E1BA0F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977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3F623-283D-46E1-815E-2619D259B4AD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83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68" r:id="rId2"/>
    <p:sldLayoutId id="2147483769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jiang.lei@tongji.edu.c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251520" y="4551755"/>
            <a:ext cx="8352928" cy="1155575"/>
          </a:xfrm>
        </p:spPr>
        <p:txBody>
          <a:bodyPr>
            <a:normAutofit/>
          </a:bodyPr>
          <a:lstStyle/>
          <a:p>
            <a:r>
              <a:rPr lang="zh-CN" altLang="en-US" sz="4000" dirty="0"/>
              <a:t>单元</a:t>
            </a:r>
            <a:r>
              <a:rPr lang="en-US" altLang="zh-CN" sz="4000" dirty="0"/>
              <a:t>3.</a:t>
            </a:r>
            <a:r>
              <a:rPr lang="zh-CN" altLang="en-US" sz="4000" dirty="0"/>
              <a:t>电子电路系统仿真</a:t>
            </a:r>
            <a:r>
              <a:rPr lang="en-US" altLang="zh-CN" sz="4000" dirty="0"/>
              <a:t>——TINA</a:t>
            </a:r>
            <a:endParaRPr lang="zh-CN" altLang="en-US" sz="4000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7847856" y="6381328"/>
            <a:ext cx="1296144" cy="365125"/>
          </a:xfrm>
        </p:spPr>
        <p:txBody>
          <a:bodyPr/>
          <a:lstStyle/>
          <a:p>
            <a:fld id="{0501C6E3-BBC2-4746-8F07-0BD14AD73BFC}" type="datetime2">
              <a:rPr lang="zh-CN" altLang="en-US" smtClean="0"/>
              <a:t>2022年6月30日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05780" y="4149080"/>
            <a:ext cx="3690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综合设计与实践</a:t>
            </a:r>
            <a:r>
              <a:rPr lang="en-US" altLang="zh-CN" dirty="0"/>
              <a:t>A-</a:t>
            </a:r>
            <a:r>
              <a:rPr lang="zh-CN" altLang="en-US" dirty="0"/>
              <a:t>课号：</a:t>
            </a:r>
            <a:r>
              <a:rPr lang="en-US" altLang="zh-CN" dirty="0"/>
              <a:t>10062801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9920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228184" y="75143"/>
            <a:ext cx="2877381" cy="814399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电路仿真软件</a:t>
            </a:r>
            <a:r>
              <a:rPr lang="en-US" altLang="zh-CN" sz="2400" dirty="0"/>
              <a:t>TINA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CD72A-19E9-4BC3-8DE3-181C46BD3C3C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51520" y="1268760"/>
            <a:ext cx="388843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1</a:t>
            </a:r>
            <a:r>
              <a:rPr lang="zh-CN" altLang="en-US" sz="2800" dirty="0"/>
              <a:t>、打开</a:t>
            </a:r>
            <a:r>
              <a:rPr lang="en-US" altLang="zh-CN" sz="2800" dirty="0"/>
              <a:t>TINA</a:t>
            </a:r>
            <a:r>
              <a:rPr lang="zh-CN" altLang="en-US" sz="2800" dirty="0"/>
              <a:t>主界面</a:t>
            </a:r>
            <a:endParaRPr lang="en-US" altLang="zh-CN" sz="2800" dirty="0"/>
          </a:p>
          <a:p>
            <a:r>
              <a:rPr lang="en-US" altLang="zh-CN" sz="2800" dirty="0"/>
              <a:t>2</a:t>
            </a:r>
            <a:r>
              <a:rPr lang="zh-CN" altLang="en-US" sz="2800" dirty="0"/>
              <a:t>、点击元器件选择区</a:t>
            </a:r>
            <a:r>
              <a:rPr lang="en-US" altLang="zh-CN" sz="2800" dirty="0"/>
              <a:t>Basic</a:t>
            </a:r>
            <a:r>
              <a:rPr lang="zh-CN" altLang="en-US" sz="2800" dirty="0"/>
              <a:t>标签，选择右图圈出的“</a:t>
            </a:r>
            <a:r>
              <a:rPr lang="en-US" altLang="zh-CN" sz="2800" dirty="0"/>
              <a:t>GND</a:t>
            </a:r>
            <a:r>
              <a:rPr lang="zh-CN" altLang="en-US" sz="2800" dirty="0"/>
              <a:t>”图标，拖入原理图输入区</a:t>
            </a:r>
            <a:endParaRPr lang="en-US" altLang="zh-CN" sz="2800" dirty="0"/>
          </a:p>
          <a:p>
            <a:r>
              <a:rPr lang="zh-CN" altLang="en-US" dirty="0">
                <a:solidFill>
                  <a:srgbClr val="C00000"/>
                </a:solidFill>
              </a:rPr>
              <a:t>注：</a:t>
            </a:r>
            <a:r>
              <a:rPr lang="en-US" altLang="zh-CN" dirty="0">
                <a:solidFill>
                  <a:srgbClr val="C00000"/>
                </a:solidFill>
              </a:rPr>
              <a:t>GND</a:t>
            </a:r>
            <a:r>
              <a:rPr lang="zh-CN" altLang="en-US" dirty="0">
                <a:solidFill>
                  <a:srgbClr val="C00000"/>
                </a:solidFill>
              </a:rPr>
              <a:t>是电路的</a:t>
            </a:r>
            <a:r>
              <a:rPr lang="en-US" altLang="zh-CN" dirty="0">
                <a:solidFill>
                  <a:srgbClr val="C00000"/>
                </a:solidFill>
              </a:rPr>
              <a:t>0V</a:t>
            </a:r>
            <a:r>
              <a:rPr lang="zh-CN" altLang="en-US" dirty="0">
                <a:solidFill>
                  <a:srgbClr val="C00000"/>
                </a:solidFill>
              </a:rPr>
              <a:t>参考电压节点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192049"/>
            <a:ext cx="2880320" cy="2600479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251520" y="3797640"/>
            <a:ext cx="38884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3</a:t>
            </a:r>
            <a:r>
              <a:rPr lang="zh-CN" altLang="en-US" sz="2800" dirty="0"/>
              <a:t>、点击元器件选择区</a:t>
            </a:r>
            <a:r>
              <a:rPr lang="en-US" altLang="zh-CN" sz="2800" dirty="0"/>
              <a:t>Semiconductor</a:t>
            </a:r>
            <a:r>
              <a:rPr lang="zh-CN" altLang="en-US" sz="2800" dirty="0"/>
              <a:t>标签，选择右图圈出的</a:t>
            </a:r>
            <a:r>
              <a:rPr lang="en-US" altLang="zh-CN" sz="2800" dirty="0"/>
              <a:t>NPN</a:t>
            </a:r>
            <a:r>
              <a:rPr lang="zh-CN" altLang="en-US" sz="2800" dirty="0"/>
              <a:t>三极管图标，拖入原理图输入区</a:t>
            </a:r>
            <a:endParaRPr lang="en-US" altLang="zh-CN" sz="28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729086"/>
            <a:ext cx="2880320" cy="241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580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228184" y="75143"/>
            <a:ext cx="2877381" cy="814399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电路仿真软件</a:t>
            </a:r>
            <a:r>
              <a:rPr lang="en-US" altLang="zh-CN" sz="2400" dirty="0"/>
              <a:t>TINA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CD72A-19E9-4BC3-8DE3-181C46BD3C3C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51520" y="1268760"/>
            <a:ext cx="433914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4</a:t>
            </a:r>
            <a:r>
              <a:rPr lang="zh-CN" altLang="en-US" sz="2800" dirty="0"/>
              <a:t>、双击原理图中的三极管，弹出参数设置界面</a:t>
            </a:r>
            <a:endParaRPr lang="en-US" altLang="zh-CN" sz="2800" dirty="0"/>
          </a:p>
          <a:p>
            <a:r>
              <a:rPr lang="en-US" altLang="zh-CN" sz="2800" dirty="0"/>
              <a:t>5</a:t>
            </a:r>
            <a:r>
              <a:rPr lang="zh-CN" altLang="en-US" sz="2800" dirty="0"/>
              <a:t>、点击省略号按钮，在弹出的界面中选择</a:t>
            </a:r>
            <a:r>
              <a:rPr lang="en-US" altLang="zh-CN" sz="2800" dirty="0"/>
              <a:t>2N2222</a:t>
            </a:r>
            <a:r>
              <a:rPr lang="zh-CN" altLang="en-US" sz="2800" dirty="0"/>
              <a:t>（三极管的型号）</a:t>
            </a:r>
            <a:endParaRPr lang="en-US" altLang="zh-CN" sz="2800" dirty="0"/>
          </a:p>
          <a:p>
            <a:r>
              <a:rPr lang="en-US" altLang="zh-CN" sz="2800" dirty="0"/>
              <a:t>6</a:t>
            </a:r>
            <a:r>
              <a:rPr lang="zh-CN" altLang="en-US" sz="2800" dirty="0"/>
              <a:t>、点击确定，回到原理图输入界面，此时三极管的型号设置完毕。</a:t>
            </a:r>
            <a:endParaRPr lang="en-US" altLang="zh-CN" sz="2800" dirty="0"/>
          </a:p>
          <a:p>
            <a:r>
              <a:rPr lang="en-US" altLang="zh-CN" sz="2800" dirty="0"/>
              <a:t>7</a:t>
            </a:r>
            <a:r>
              <a:rPr lang="zh-CN" altLang="en-US" sz="2800" dirty="0"/>
              <a:t>、鼠标接近元器件图形引脚处红色点时，会变成笔的形状，按左键拖动完成连线。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196752"/>
            <a:ext cx="4314286" cy="243809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187" y="3610948"/>
            <a:ext cx="4037761" cy="2819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411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228184" y="75143"/>
            <a:ext cx="2877381" cy="814399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电路仿真软件</a:t>
            </a:r>
            <a:r>
              <a:rPr lang="en-US" altLang="zh-CN" sz="2400" dirty="0"/>
              <a:t>TINA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CD72A-19E9-4BC3-8DE3-181C46BD3C3C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51520" y="1268760"/>
            <a:ext cx="433914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8</a:t>
            </a:r>
            <a:r>
              <a:rPr lang="zh-CN" altLang="en-US" sz="2800" dirty="0"/>
              <a:t>、点击元器件选择区</a:t>
            </a:r>
            <a:r>
              <a:rPr lang="en-US" altLang="zh-CN" sz="2800" dirty="0"/>
              <a:t>Sources</a:t>
            </a:r>
            <a:r>
              <a:rPr lang="zh-CN" altLang="en-US" sz="2800" dirty="0"/>
              <a:t>标签，选择圈出的电流源图标，拖动到原理图输入区</a:t>
            </a:r>
            <a:endParaRPr lang="en-US" altLang="zh-CN" sz="2800" dirty="0"/>
          </a:p>
          <a:p>
            <a:r>
              <a:rPr lang="en-US" altLang="zh-CN" sz="2800" dirty="0"/>
              <a:t>9</a:t>
            </a:r>
            <a:r>
              <a:rPr lang="zh-CN" altLang="en-US" sz="2800" dirty="0"/>
              <a:t>、双击原理图中的电流源，设置电流为</a:t>
            </a:r>
            <a:r>
              <a:rPr lang="en-US" altLang="zh-CN" sz="2800" dirty="0"/>
              <a:t>1mA</a:t>
            </a:r>
          </a:p>
          <a:p>
            <a:r>
              <a:rPr lang="en-US" altLang="zh-CN" sz="2800" dirty="0"/>
              <a:t>10</a:t>
            </a:r>
            <a:r>
              <a:rPr lang="zh-CN" altLang="en-US" sz="2800" dirty="0"/>
              <a:t>、按照右下图完成连线，并添加电压表（在</a:t>
            </a:r>
            <a:r>
              <a:rPr lang="en-US" altLang="zh-CN" sz="2800" dirty="0"/>
              <a:t>Basic</a:t>
            </a:r>
            <a:r>
              <a:rPr lang="zh-CN" altLang="en-US" sz="2800" dirty="0"/>
              <a:t>标签下）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7" y="1196752"/>
            <a:ext cx="3024336" cy="239191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797577"/>
            <a:ext cx="3269811" cy="251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431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228184" y="75143"/>
            <a:ext cx="2877381" cy="814399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电路仿真软件</a:t>
            </a:r>
            <a:r>
              <a:rPr lang="en-US" altLang="zh-CN" sz="2400" dirty="0"/>
              <a:t>TINA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CD72A-19E9-4BC3-8DE3-181C46BD3C3C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51520" y="1268760"/>
            <a:ext cx="36004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来，看下三极管</a:t>
            </a:r>
            <a:r>
              <a:rPr lang="en-US" altLang="zh-CN" sz="2800" dirty="0" err="1"/>
              <a:t>Vbe</a:t>
            </a:r>
            <a:r>
              <a:rPr lang="zh-CN" altLang="en-US" sz="2800" dirty="0"/>
              <a:t>是不是和温度成线性关系：</a:t>
            </a:r>
            <a:endParaRPr lang="en-US" altLang="zh-CN" sz="2800" dirty="0"/>
          </a:p>
          <a:p>
            <a:r>
              <a:rPr lang="en-US" altLang="zh-CN" sz="2800" dirty="0"/>
              <a:t>1</a:t>
            </a:r>
            <a:r>
              <a:rPr lang="zh-CN" altLang="en-US" sz="2800" dirty="0"/>
              <a:t>、双击三极管集电极与电流源之间的连线，将这个线对应的电流节点命名为“</a:t>
            </a:r>
            <a:r>
              <a:rPr lang="en-US" altLang="zh-CN" sz="2800" dirty="0"/>
              <a:t>1</a:t>
            </a:r>
            <a:r>
              <a:rPr lang="zh-CN" altLang="en-US" sz="2800" dirty="0"/>
              <a:t>”。</a:t>
            </a:r>
            <a:endParaRPr lang="en-US" altLang="zh-CN" sz="2800" dirty="0"/>
          </a:p>
          <a:p>
            <a:r>
              <a:rPr lang="en-US" altLang="zh-CN" sz="2800" dirty="0"/>
              <a:t>2</a:t>
            </a:r>
            <a:r>
              <a:rPr lang="zh-CN" altLang="en-US" sz="2800" dirty="0"/>
              <a:t>、点击</a:t>
            </a:r>
            <a:r>
              <a:rPr lang="en-US" altLang="zh-CN" sz="2800" dirty="0"/>
              <a:t>Analysis</a:t>
            </a:r>
            <a:r>
              <a:rPr lang="zh-CN" altLang="en-US" sz="2800" dirty="0"/>
              <a:t>菜单，选择</a:t>
            </a:r>
            <a:r>
              <a:rPr lang="en-US" altLang="zh-CN" sz="2800" dirty="0"/>
              <a:t>DC Analysis</a:t>
            </a:r>
            <a:r>
              <a:rPr lang="zh-CN" altLang="en-US" sz="2800" dirty="0"/>
              <a:t>，再选择</a:t>
            </a:r>
            <a:r>
              <a:rPr lang="en-US" altLang="zh-CN" sz="2800" dirty="0"/>
              <a:t>Temperature Analysis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340768"/>
            <a:ext cx="4855893" cy="314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986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228184" y="75143"/>
            <a:ext cx="2877381" cy="814399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电路仿真软件</a:t>
            </a:r>
            <a:r>
              <a:rPr lang="en-US" altLang="zh-CN" sz="2400" dirty="0"/>
              <a:t>TINA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CD72A-19E9-4BC3-8DE3-181C46BD3C3C}" type="datetime2">
              <a:rPr lang="zh-CN" altLang="en-US" smtClean="0"/>
              <a:t>2022年6月30日</a:t>
            </a:fld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268760"/>
            <a:ext cx="3334215" cy="127652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51520" y="1268760"/>
            <a:ext cx="3600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3</a:t>
            </a:r>
            <a:r>
              <a:rPr lang="zh-CN" altLang="en-US" sz="2800" dirty="0"/>
              <a:t>、如图设置参数，按</a:t>
            </a:r>
            <a:r>
              <a:rPr lang="en-US" altLang="zh-CN" sz="2800" dirty="0"/>
              <a:t>OK</a:t>
            </a:r>
            <a:r>
              <a:rPr lang="zh-CN" altLang="en-US" sz="2800" dirty="0"/>
              <a:t>执行仿真。</a:t>
            </a:r>
            <a:endParaRPr lang="en-US" altLang="zh-CN" sz="2800" dirty="0"/>
          </a:p>
          <a:p>
            <a:r>
              <a:rPr lang="en-US" altLang="zh-CN" sz="2800" dirty="0"/>
              <a:t>4</a:t>
            </a:r>
            <a:r>
              <a:rPr lang="zh-CN" altLang="en-US" sz="2800" dirty="0"/>
              <a:t>、仿真完毕得到下面的“曲线”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045338"/>
            <a:ext cx="4582428" cy="2907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974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7164288" y="44624"/>
            <a:ext cx="1971203" cy="814399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实战练习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51520" y="1268760"/>
            <a:ext cx="86409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刚才介绍了</a:t>
            </a:r>
            <a:r>
              <a:rPr lang="en-US" altLang="zh-CN" sz="2800" dirty="0"/>
              <a:t>TINA</a:t>
            </a:r>
            <a:r>
              <a:rPr lang="zh-CN" altLang="en-US" sz="2800" dirty="0"/>
              <a:t>的基础用法，验证了</a:t>
            </a:r>
            <a:r>
              <a:rPr lang="en-US" altLang="zh-CN" sz="2800" dirty="0"/>
              <a:t>PN</a:t>
            </a:r>
            <a:r>
              <a:rPr lang="zh-CN" altLang="en-US" sz="2800" dirty="0"/>
              <a:t>结的温度特性，接下来，我们需要利用已经学过的模拟电子技术中运算放大器的知识，将这个三极管</a:t>
            </a:r>
            <a:r>
              <a:rPr lang="en-US" altLang="zh-CN" sz="2800" dirty="0"/>
              <a:t>PN</a:t>
            </a:r>
            <a:r>
              <a:rPr lang="zh-CN" altLang="en-US" sz="2800" dirty="0"/>
              <a:t>结正向压降</a:t>
            </a:r>
            <a:r>
              <a:rPr lang="en-US" altLang="zh-CN" sz="2800" dirty="0" err="1"/>
              <a:t>Vbe</a:t>
            </a:r>
            <a:r>
              <a:rPr lang="zh-CN" altLang="en-US" sz="2800" dirty="0"/>
              <a:t>转换成在</a:t>
            </a:r>
            <a:r>
              <a:rPr lang="en-US" altLang="zh-CN" sz="2800" dirty="0"/>
              <a:t>0~100</a:t>
            </a:r>
            <a:r>
              <a:rPr lang="zh-CN" altLang="en-US" sz="2800" dirty="0"/>
              <a:t>℃输入情况下，输出对应为</a:t>
            </a:r>
            <a:r>
              <a:rPr lang="en-US" altLang="zh-CN" sz="2800" dirty="0"/>
              <a:t>0~3.0V</a:t>
            </a:r>
            <a:r>
              <a:rPr lang="zh-CN" altLang="en-US" sz="2800" dirty="0"/>
              <a:t>的电压信号。</a:t>
            </a:r>
            <a:endParaRPr lang="en-US" altLang="zh-CN" sz="2800" dirty="0"/>
          </a:p>
        </p:txBody>
      </p:sp>
      <p:sp>
        <p:nvSpPr>
          <p:cNvPr id="2" name="文本框 1"/>
          <p:cNvSpPr txBox="1"/>
          <p:nvPr/>
        </p:nvSpPr>
        <p:spPr>
          <a:xfrm>
            <a:off x="323528" y="3789040"/>
            <a:ext cx="3672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要求：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0</a:t>
            </a:r>
            <a:r>
              <a:rPr lang="zh-CN" altLang="en-US" dirty="0"/>
              <a:t>℃对应</a:t>
            </a:r>
            <a:r>
              <a:rPr lang="en-US" altLang="zh-CN" dirty="0"/>
              <a:t>0V</a:t>
            </a:r>
            <a:r>
              <a:rPr lang="zh-CN" altLang="en-US" dirty="0"/>
              <a:t>输出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100</a:t>
            </a:r>
            <a:r>
              <a:rPr lang="zh-CN" altLang="en-US" dirty="0"/>
              <a:t>℃对应</a:t>
            </a:r>
            <a:r>
              <a:rPr lang="en-US" altLang="zh-CN" dirty="0"/>
              <a:t>3.0V</a:t>
            </a:r>
            <a:r>
              <a:rPr lang="zh-CN" altLang="en-US" dirty="0"/>
              <a:t>输出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使用</a:t>
            </a:r>
            <a:r>
              <a:rPr lang="en-US" altLang="zh-CN" dirty="0"/>
              <a:t>LM324</a:t>
            </a:r>
            <a:r>
              <a:rPr lang="zh-CN" altLang="en-US" dirty="0"/>
              <a:t>运算放大器</a:t>
            </a:r>
          </a:p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3779912" y="3789040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注意：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运算放大器采用双电源供电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57477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7164288" y="44624"/>
            <a:ext cx="1971203" cy="814399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实战练习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51520" y="1268760"/>
            <a:ext cx="3096344" cy="403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39537"/>
            <a:ext cx="7978887" cy="5110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1603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7164288" y="44624"/>
            <a:ext cx="1971203" cy="814399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问题与思考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39552" y="1484784"/>
            <a:ext cx="8136904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刚才大家联系的这个电路依然是一个理想电路：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电流源是理想模型，实际电路中需要自行设计一个恒流源。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运放反相输入端的电阻</a:t>
            </a:r>
            <a:r>
              <a:rPr lang="en-US" altLang="zh-CN" dirty="0"/>
              <a:t>R1</a:t>
            </a:r>
            <a:r>
              <a:rPr lang="zh-CN" altLang="en-US" dirty="0"/>
              <a:t>会对电流源的电流有分流，造成测量误差。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运放采用了双电源供电，但是实际设计中无法提供双电源而必须采用单电源（即运放电源正端接电源，负端接地）的情况，如何设计来保证电路正常工作？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运放同相输入端这个偏置电压需要用实际电路来实现。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运放的增益、偏置需要做微小调整，电路设计上如何实现？</a:t>
            </a:r>
            <a:endParaRPr lang="en-US" altLang="zh-CN" dirty="0"/>
          </a:p>
          <a:p>
            <a:r>
              <a:rPr lang="zh-CN" altLang="en-US" sz="2800" dirty="0"/>
              <a:t>课后作业：</a:t>
            </a:r>
            <a:endParaRPr lang="en-US" altLang="zh-CN" sz="2800" dirty="0"/>
          </a:p>
          <a:p>
            <a:r>
              <a:rPr lang="zh-CN" altLang="en-US" dirty="0"/>
              <a:t>查阅</a:t>
            </a:r>
            <a:r>
              <a:rPr lang="en-US" altLang="zh-CN" dirty="0"/>
              <a:t>《</a:t>
            </a:r>
            <a:r>
              <a:rPr lang="zh-CN" altLang="en-US" dirty="0"/>
              <a:t>模拟电子技术</a:t>
            </a:r>
            <a:r>
              <a:rPr lang="en-US" altLang="zh-CN" dirty="0"/>
              <a:t>》</a:t>
            </a:r>
            <a:r>
              <a:rPr lang="zh-CN" altLang="en-US" dirty="0"/>
              <a:t>课本及相关资料，将这个温度测量电路进一步完善，要求如下：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、设计一个恒流源（可用器件：三极管、运放），可提供</a:t>
            </a:r>
            <a:r>
              <a:rPr lang="en-US" altLang="zh-CN" dirty="0"/>
              <a:t>1mA</a:t>
            </a:r>
            <a:r>
              <a:rPr lang="zh-CN" altLang="en-US" dirty="0"/>
              <a:t>恒定电流；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、设计电路，减小</a:t>
            </a:r>
            <a:r>
              <a:rPr lang="en-US" altLang="zh-CN" dirty="0"/>
              <a:t>R1</a:t>
            </a:r>
            <a:r>
              <a:rPr lang="zh-CN" altLang="en-US" dirty="0"/>
              <a:t>对测量精度的影响；</a:t>
            </a:r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、整个电路采用单</a:t>
            </a:r>
            <a:r>
              <a:rPr lang="en-US" altLang="zh-CN" dirty="0"/>
              <a:t>5V</a:t>
            </a:r>
            <a:r>
              <a:rPr lang="zh-CN" altLang="en-US" dirty="0"/>
              <a:t>电源供电；</a:t>
            </a:r>
            <a:endParaRPr lang="en-US" altLang="zh-CN" dirty="0"/>
          </a:p>
          <a:p>
            <a:r>
              <a:rPr lang="en-US" altLang="zh-CN" dirty="0"/>
              <a:t>4</a:t>
            </a:r>
            <a:r>
              <a:rPr lang="zh-CN" altLang="en-US" dirty="0"/>
              <a:t>、运放同相输入端的偏置电压以电阻网络的形式提供，请计算电阻阻值；</a:t>
            </a:r>
            <a:endParaRPr lang="en-US" altLang="zh-CN" dirty="0"/>
          </a:p>
          <a:p>
            <a:r>
              <a:rPr lang="en-US" altLang="zh-CN" dirty="0"/>
              <a:t>5</a:t>
            </a:r>
            <a:r>
              <a:rPr lang="zh-CN" altLang="en-US" dirty="0"/>
              <a:t>、运放增益、偏置如何调整？给出具体电路设计</a:t>
            </a:r>
            <a:endParaRPr lang="en-US" altLang="zh-CN" dirty="0"/>
          </a:p>
          <a:p>
            <a:r>
              <a:rPr lang="zh-CN" altLang="en-US"/>
              <a:t>作业提交时，请提供电路图截图，并标明各个元器件型号与取值。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189627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7164288" y="44624"/>
            <a:ext cx="1971203" cy="814399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问题与思考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39552" y="1484784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作业请发到：</a:t>
            </a:r>
            <a:r>
              <a:rPr lang="en-US" altLang="zh-CN" dirty="0">
                <a:hlinkClick r:id="rId2"/>
              </a:rPr>
              <a:t>jiang.lei@tongji.edu.cn</a:t>
            </a:r>
            <a:endParaRPr lang="en-US" altLang="zh-CN" dirty="0"/>
          </a:p>
          <a:p>
            <a:r>
              <a:rPr lang="zh-CN" altLang="en-US" dirty="0"/>
              <a:t>邮件主题注明：作业</a:t>
            </a:r>
            <a:r>
              <a:rPr lang="en-US" altLang="zh-CN" dirty="0"/>
              <a:t>1</a:t>
            </a:r>
            <a:r>
              <a:rPr lang="zh-CN" altLang="en-US" dirty="0"/>
              <a:t>，姓名</a:t>
            </a:r>
            <a:r>
              <a:rPr lang="en-US" altLang="zh-CN" dirty="0"/>
              <a:t>+</a:t>
            </a:r>
            <a:r>
              <a:rPr lang="zh-CN" altLang="en-US" dirty="0"/>
              <a:t>学号</a:t>
            </a:r>
          </a:p>
        </p:txBody>
      </p:sp>
    </p:spTree>
    <p:extLst>
      <p:ext uri="{BB962C8B-B14F-4D97-AF65-F5344CB8AC3E}">
        <p14:creationId xmlns:p14="http://schemas.microsoft.com/office/powerpoint/2010/main" val="779697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6588224" y="44624"/>
            <a:ext cx="2547266" cy="814399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AGENDA</a:t>
            </a:r>
            <a:endParaRPr lang="zh-CN" altLang="en-US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电子电路系统仿真的概念</a:t>
            </a: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电路仿真软件</a:t>
            </a:r>
            <a:r>
              <a:rPr lang="en-US" altLang="zh-CN" sz="2800" dirty="0"/>
              <a:t>TINA</a:t>
            </a:r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实战练习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3422115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228184" y="75143"/>
            <a:ext cx="2877381" cy="814399"/>
          </a:xfrm>
        </p:spPr>
        <p:txBody>
          <a:bodyPr>
            <a:normAutofit fontScale="90000"/>
          </a:bodyPr>
          <a:lstStyle/>
          <a:p>
            <a:r>
              <a:rPr lang="zh-CN" altLang="en-US" sz="2400" dirty="0"/>
              <a:t>电子电路仿真的概念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CD72A-19E9-4BC3-8DE3-181C46BD3C3C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什么是仿真？</a:t>
            </a:r>
            <a:endParaRPr lang="en-US" altLang="zh-CN" dirty="0"/>
          </a:p>
          <a:p>
            <a:pPr lvl="1"/>
            <a:r>
              <a:rPr lang="zh-CN" altLang="en-US" dirty="0"/>
              <a:t>用数值计算模型代替真实物理元器件</a:t>
            </a:r>
            <a:endParaRPr lang="en-US" altLang="zh-CN" dirty="0"/>
          </a:p>
          <a:p>
            <a:r>
              <a:rPr lang="zh-CN" altLang="en-US" dirty="0"/>
              <a:t>仿真的优点</a:t>
            </a:r>
            <a:endParaRPr lang="en-US" altLang="zh-CN" dirty="0"/>
          </a:p>
          <a:p>
            <a:pPr lvl="1"/>
            <a:r>
              <a:rPr lang="zh-CN" altLang="en-US" dirty="0"/>
              <a:t>快速，不需要花费大量人力物力进行原型制作</a:t>
            </a:r>
            <a:endParaRPr lang="en-US" altLang="zh-CN" dirty="0"/>
          </a:p>
          <a:p>
            <a:pPr lvl="1"/>
            <a:r>
              <a:rPr lang="zh-CN" altLang="en-US" dirty="0"/>
              <a:t>可以进行较为复杂的系统验证，例如：</a:t>
            </a:r>
            <a:endParaRPr lang="en-US" altLang="zh-CN" dirty="0"/>
          </a:p>
          <a:p>
            <a:pPr lvl="2"/>
            <a:r>
              <a:rPr lang="zh-CN" altLang="en-US" dirty="0"/>
              <a:t>温度特性试验</a:t>
            </a:r>
            <a:endParaRPr lang="en-US" altLang="zh-CN" dirty="0"/>
          </a:p>
          <a:p>
            <a:pPr lvl="2"/>
            <a:r>
              <a:rPr lang="zh-CN" altLang="en-US" dirty="0"/>
              <a:t>参数离散分析（蒙特卡洛分析）</a:t>
            </a:r>
            <a:endParaRPr lang="en-US" altLang="zh-CN" dirty="0"/>
          </a:p>
          <a:p>
            <a:pPr lvl="1"/>
            <a:r>
              <a:rPr lang="zh-CN" altLang="en-US" dirty="0"/>
              <a:t>可以设置一些理想模型， 排除器件误差引入的干扰因素</a:t>
            </a:r>
            <a:endParaRPr lang="en-US" altLang="zh-CN" dirty="0"/>
          </a:p>
          <a:p>
            <a:pPr marL="457200" lvl="1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2931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228184" y="75143"/>
            <a:ext cx="2877381" cy="814399"/>
          </a:xfrm>
        </p:spPr>
        <p:txBody>
          <a:bodyPr>
            <a:normAutofit fontScale="90000"/>
          </a:bodyPr>
          <a:lstStyle/>
          <a:p>
            <a:r>
              <a:rPr lang="zh-CN" altLang="en-US" sz="2400" dirty="0"/>
              <a:t>电子电路仿真的概念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CD72A-19E9-4BC3-8DE3-181C46BD3C3C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5112567"/>
          </a:xfrm>
        </p:spPr>
        <p:txBody>
          <a:bodyPr>
            <a:normAutofit lnSpcReduction="10000"/>
          </a:bodyPr>
          <a:lstStyle/>
          <a:p>
            <a:r>
              <a:rPr lang="zh-CN" altLang="en-US" dirty="0"/>
              <a:t>仿真的缺点</a:t>
            </a:r>
            <a:endParaRPr lang="en-US" altLang="zh-CN" dirty="0"/>
          </a:p>
          <a:p>
            <a:pPr lvl="1"/>
            <a:r>
              <a:rPr lang="zh-CN" altLang="en-US" dirty="0"/>
              <a:t>仿真的精度依赖于模型的完备性</a:t>
            </a:r>
            <a:endParaRPr lang="en-US" altLang="zh-CN" dirty="0"/>
          </a:p>
          <a:p>
            <a:pPr lvl="1"/>
            <a:r>
              <a:rPr lang="zh-CN" altLang="en-US" dirty="0"/>
              <a:t>在模型不够完备的情况下，仿真的结果与实际的结果会有较大的误差</a:t>
            </a:r>
            <a:endParaRPr lang="en-US" altLang="zh-CN" dirty="0"/>
          </a:p>
          <a:p>
            <a:pPr lvl="1"/>
            <a:r>
              <a:rPr lang="zh-CN" altLang="en-US" dirty="0"/>
              <a:t>仿真基于数值计算，对于一些器件的非线性特性，没有合适、准确的解析表达式，因此会产生误差</a:t>
            </a:r>
            <a:endParaRPr lang="en-US" altLang="zh-CN" dirty="0"/>
          </a:p>
          <a:p>
            <a:pPr lvl="1"/>
            <a:r>
              <a:rPr lang="zh-CN" altLang="en-US" dirty="0"/>
              <a:t>仿真基于解析式的数值计算，对于器件非线性特性造成的特性函数非单调、不连续、不可导的定义域，往往造成计算不收敛，进而仿真失败</a:t>
            </a:r>
          </a:p>
        </p:txBody>
      </p:sp>
    </p:spTree>
    <p:extLst>
      <p:ext uri="{BB962C8B-B14F-4D97-AF65-F5344CB8AC3E}">
        <p14:creationId xmlns:p14="http://schemas.microsoft.com/office/powerpoint/2010/main" val="670765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228184" y="75143"/>
            <a:ext cx="2877381" cy="814399"/>
          </a:xfrm>
        </p:spPr>
        <p:txBody>
          <a:bodyPr>
            <a:normAutofit fontScale="90000"/>
          </a:bodyPr>
          <a:lstStyle/>
          <a:p>
            <a:r>
              <a:rPr lang="zh-CN" altLang="en-US" sz="2400" dirty="0"/>
              <a:t>电子电路仿真的概念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CD72A-19E9-4BC3-8DE3-181C46BD3C3C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5112567"/>
          </a:xfrm>
        </p:spPr>
        <p:txBody>
          <a:bodyPr>
            <a:normAutofit/>
          </a:bodyPr>
          <a:lstStyle/>
          <a:p>
            <a:r>
              <a:rPr lang="zh-CN" altLang="en-US" dirty="0"/>
              <a:t>因此：</a:t>
            </a:r>
            <a:endParaRPr lang="en-US" altLang="zh-CN" dirty="0"/>
          </a:p>
          <a:p>
            <a:pPr lvl="1"/>
            <a:r>
              <a:rPr lang="zh-CN" altLang="en-US" dirty="0">
                <a:solidFill>
                  <a:srgbClr val="FF0000"/>
                </a:solidFill>
              </a:rPr>
              <a:t>仿真不能替代实际电路验证</a:t>
            </a:r>
            <a:endParaRPr lang="en-US" altLang="zh-CN" dirty="0">
              <a:solidFill>
                <a:srgbClr val="FF0000"/>
              </a:solidFill>
            </a:endParaRPr>
          </a:p>
          <a:p>
            <a:pPr lvl="1"/>
            <a:r>
              <a:rPr lang="zh-CN" altLang="en-US" dirty="0"/>
              <a:t>但是，可以极大降低电路设计失败的风险</a:t>
            </a:r>
          </a:p>
        </p:txBody>
      </p:sp>
    </p:spTree>
    <p:extLst>
      <p:ext uri="{BB962C8B-B14F-4D97-AF65-F5344CB8AC3E}">
        <p14:creationId xmlns:p14="http://schemas.microsoft.com/office/powerpoint/2010/main" val="852021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228184" y="75143"/>
            <a:ext cx="2877381" cy="814399"/>
          </a:xfrm>
        </p:spPr>
        <p:txBody>
          <a:bodyPr>
            <a:normAutofit fontScale="90000"/>
          </a:bodyPr>
          <a:lstStyle/>
          <a:p>
            <a:r>
              <a:rPr lang="zh-CN" altLang="en-US" sz="2400" dirty="0"/>
              <a:t>电子电路仿真的概念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CD72A-19E9-4BC3-8DE3-181C46BD3C3C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5112567"/>
          </a:xfrm>
        </p:spPr>
        <p:txBody>
          <a:bodyPr>
            <a:normAutofit/>
          </a:bodyPr>
          <a:lstStyle/>
          <a:p>
            <a:r>
              <a:rPr lang="zh-CN" altLang="en-US" dirty="0"/>
              <a:t>电子电路系统仿真软件：</a:t>
            </a:r>
            <a:endParaRPr lang="en-US" altLang="zh-CN" dirty="0"/>
          </a:p>
          <a:p>
            <a:pPr lvl="1"/>
            <a:r>
              <a:rPr lang="zh-CN" altLang="en-US" dirty="0"/>
              <a:t>核心：</a:t>
            </a:r>
            <a:r>
              <a:rPr lang="en-US" altLang="zh-CN" dirty="0"/>
              <a:t>SPICE(Simulation Program with Integrated Circuit Emphasis)</a:t>
            </a:r>
          </a:p>
          <a:p>
            <a:pPr lvl="2"/>
            <a:r>
              <a:rPr lang="zh-CN" altLang="en-US" dirty="0"/>
              <a:t>诞生于</a:t>
            </a:r>
            <a:r>
              <a:rPr lang="en-US" altLang="zh-CN" dirty="0"/>
              <a:t>1972</a:t>
            </a:r>
            <a:r>
              <a:rPr lang="zh-CN" altLang="en-US" dirty="0"/>
              <a:t>年，</a:t>
            </a:r>
            <a:r>
              <a:rPr lang="en-US" altLang="zh-CN" dirty="0"/>
              <a:t>UC Berkeley</a:t>
            </a:r>
            <a:r>
              <a:rPr lang="zh-CN" altLang="en-US" dirty="0"/>
              <a:t>，使用</a:t>
            </a:r>
            <a:r>
              <a:rPr lang="en-US" altLang="zh-CN" dirty="0"/>
              <a:t>Fortran</a:t>
            </a:r>
            <a:r>
              <a:rPr lang="zh-CN" altLang="en-US" dirty="0"/>
              <a:t>编写</a:t>
            </a:r>
            <a:endParaRPr lang="en-US" altLang="zh-CN" dirty="0"/>
          </a:p>
          <a:p>
            <a:pPr lvl="1"/>
            <a:r>
              <a:rPr lang="zh-CN" altLang="en-US" dirty="0"/>
              <a:t>常见仿真软件</a:t>
            </a:r>
            <a:endParaRPr lang="en-US" altLang="zh-CN" dirty="0"/>
          </a:p>
          <a:p>
            <a:pPr lvl="2"/>
            <a:r>
              <a:rPr lang="en-US" altLang="zh-CN" dirty="0" err="1"/>
              <a:t>Hspice</a:t>
            </a:r>
            <a:r>
              <a:rPr lang="en-US" altLang="zh-CN" dirty="0"/>
              <a:t>(</a:t>
            </a:r>
            <a:r>
              <a:rPr lang="en-US" altLang="zh-CN" dirty="0" err="1"/>
              <a:t>synopsys</a:t>
            </a:r>
            <a:r>
              <a:rPr lang="en-US" altLang="zh-CN" dirty="0"/>
              <a:t>)——</a:t>
            </a:r>
            <a:r>
              <a:rPr lang="zh-CN" altLang="en-US" dirty="0"/>
              <a:t>基于网表</a:t>
            </a:r>
            <a:endParaRPr lang="en-US" altLang="zh-CN" dirty="0"/>
          </a:p>
          <a:p>
            <a:pPr lvl="2"/>
            <a:r>
              <a:rPr lang="en-US" altLang="zh-CN" dirty="0" err="1"/>
              <a:t>Pspice</a:t>
            </a:r>
            <a:r>
              <a:rPr lang="en-US" altLang="zh-CN" dirty="0"/>
              <a:t>(cadence)——</a:t>
            </a:r>
            <a:r>
              <a:rPr lang="zh-CN" altLang="en-US" dirty="0"/>
              <a:t>交互式</a:t>
            </a:r>
            <a:endParaRPr lang="en-US" altLang="zh-CN" dirty="0"/>
          </a:p>
          <a:p>
            <a:pPr lvl="2"/>
            <a:r>
              <a:rPr lang="en-US" altLang="zh-CN" dirty="0"/>
              <a:t>TINA(</a:t>
            </a:r>
            <a:r>
              <a:rPr lang="en-US" altLang="zh-CN" dirty="0" err="1"/>
              <a:t>designsoft</a:t>
            </a:r>
            <a:r>
              <a:rPr lang="en-US" altLang="zh-CN" dirty="0"/>
              <a:t>)</a:t>
            </a:r>
          </a:p>
          <a:p>
            <a:pPr lvl="2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1784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228184" y="75143"/>
            <a:ext cx="2877381" cy="814399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电路仿真软件</a:t>
            </a:r>
            <a:r>
              <a:rPr lang="en-US" altLang="zh-CN" sz="2400" dirty="0"/>
              <a:t>TINA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CD72A-19E9-4BC3-8DE3-181C46BD3C3C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8" name="内容占位符 1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2880320"/>
          </a:xfrm>
        </p:spPr>
        <p:txBody>
          <a:bodyPr>
            <a:normAutofit/>
          </a:bodyPr>
          <a:lstStyle/>
          <a:p>
            <a:r>
              <a:rPr lang="zh-CN" altLang="en-US" dirty="0"/>
              <a:t>电子电路仿真的一般性步骤：</a:t>
            </a:r>
            <a:endParaRPr lang="en-US" altLang="zh-CN" dirty="0"/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、准备器件模型</a:t>
            </a:r>
            <a:endParaRPr lang="en-US" altLang="zh-CN" dirty="0"/>
          </a:p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en-US" dirty="0"/>
              <a:t>、原理图输入</a:t>
            </a:r>
            <a:endParaRPr lang="en-US" altLang="zh-CN" dirty="0"/>
          </a:p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en-US" dirty="0"/>
              <a:t>、设置仿真参数</a:t>
            </a:r>
            <a:endParaRPr lang="en-US" altLang="zh-CN" dirty="0"/>
          </a:p>
          <a:p>
            <a:pPr marL="457200" lvl="1" indent="0">
              <a:buNone/>
            </a:pPr>
            <a:r>
              <a:rPr lang="en-US" altLang="zh-CN" dirty="0"/>
              <a:t>4</a:t>
            </a:r>
            <a:r>
              <a:rPr lang="zh-CN" altLang="en-US" dirty="0"/>
              <a:t>、运行仿真，并检查结果</a:t>
            </a:r>
          </a:p>
        </p:txBody>
      </p:sp>
    </p:spTree>
    <p:extLst>
      <p:ext uri="{BB962C8B-B14F-4D97-AF65-F5344CB8AC3E}">
        <p14:creationId xmlns:p14="http://schemas.microsoft.com/office/powerpoint/2010/main" val="3005923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383" y="1762649"/>
            <a:ext cx="6570996" cy="4529413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228184" y="75143"/>
            <a:ext cx="2877381" cy="814399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电路仿真软件</a:t>
            </a:r>
            <a:r>
              <a:rPr lang="en-US" altLang="zh-CN" sz="2400" dirty="0"/>
              <a:t>TINA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CD72A-19E9-4BC3-8DE3-181C46BD3C3C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51520" y="126876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TINA</a:t>
            </a:r>
            <a:r>
              <a:rPr lang="zh-CN" altLang="en-US" sz="2800" dirty="0"/>
              <a:t>主界面</a:t>
            </a:r>
          </a:p>
        </p:txBody>
      </p:sp>
      <p:sp>
        <p:nvSpPr>
          <p:cNvPr id="9" name="矩形 8"/>
          <p:cNvSpPr/>
          <p:nvPr/>
        </p:nvSpPr>
        <p:spPr>
          <a:xfrm>
            <a:off x="2267744" y="1916832"/>
            <a:ext cx="2448272" cy="14401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267744" y="2204864"/>
            <a:ext cx="6622274" cy="3498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729506" y="2012669"/>
            <a:ext cx="1160512" cy="20585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267744" y="2660741"/>
            <a:ext cx="6596635" cy="3360547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276307" y="162616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C000"/>
                </a:solidFill>
              </a:rPr>
              <a:t>1</a:t>
            </a:r>
            <a:endParaRPr lang="zh-CN" altLang="en-US" dirty="0">
              <a:solidFill>
                <a:srgbClr val="FFC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008735" y="21854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724232" y="16764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B0F0"/>
                </a:solidFill>
              </a:rPr>
              <a:t>3</a:t>
            </a:r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43119" y="27492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92D050"/>
                </a:solidFill>
              </a:rPr>
              <a:t>4</a:t>
            </a:r>
            <a:endParaRPr lang="zh-CN" altLang="en-US" dirty="0">
              <a:solidFill>
                <a:srgbClr val="92D05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60038" y="1934722"/>
            <a:ext cx="18782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1-</a:t>
            </a:r>
            <a:r>
              <a:rPr lang="zh-CN" altLang="en-US" dirty="0"/>
              <a:t>菜单栏</a:t>
            </a:r>
            <a:endParaRPr lang="en-US" altLang="zh-CN" dirty="0"/>
          </a:p>
          <a:p>
            <a:r>
              <a:rPr lang="en-US" altLang="zh-CN" dirty="0"/>
              <a:t>2-</a:t>
            </a:r>
            <a:r>
              <a:rPr lang="zh-CN" altLang="en-US" dirty="0"/>
              <a:t>元器件选择区</a:t>
            </a:r>
            <a:endParaRPr lang="en-US" altLang="zh-CN" dirty="0"/>
          </a:p>
          <a:p>
            <a:r>
              <a:rPr lang="en-US" altLang="zh-CN" dirty="0"/>
              <a:t>3-</a:t>
            </a:r>
            <a:r>
              <a:rPr lang="zh-CN" altLang="en-US" dirty="0"/>
              <a:t>元器件快速搜索栏</a:t>
            </a:r>
            <a:endParaRPr lang="en-US" altLang="zh-CN" dirty="0"/>
          </a:p>
          <a:p>
            <a:r>
              <a:rPr lang="en-US" altLang="zh-CN" dirty="0"/>
              <a:t>4-</a:t>
            </a:r>
            <a:r>
              <a:rPr lang="zh-CN" altLang="en-US" dirty="0"/>
              <a:t>原理图输入区</a:t>
            </a:r>
          </a:p>
        </p:txBody>
      </p:sp>
    </p:spTree>
    <p:extLst>
      <p:ext uri="{BB962C8B-B14F-4D97-AF65-F5344CB8AC3E}">
        <p14:creationId xmlns:p14="http://schemas.microsoft.com/office/powerpoint/2010/main" val="1738788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6516216" y="44624"/>
            <a:ext cx="2619275" cy="814399"/>
          </a:xfrm>
        </p:spPr>
        <p:txBody>
          <a:bodyPr>
            <a:normAutofit fontScale="90000"/>
          </a:bodyPr>
          <a:lstStyle/>
          <a:p>
            <a:r>
              <a:rPr lang="zh-CN" altLang="en-US" sz="2400" dirty="0"/>
              <a:t>电路仿真软件</a:t>
            </a:r>
            <a:r>
              <a:rPr lang="en-US" altLang="zh-CN" sz="2400" dirty="0"/>
              <a:t>TINA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95536" y="1268760"/>
            <a:ext cx="8352928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动手试一试：</a:t>
            </a:r>
            <a:endParaRPr lang="en-US" altLang="zh-CN" sz="2800" dirty="0"/>
          </a:p>
          <a:p>
            <a:endParaRPr lang="en-US" altLang="zh-CN" sz="2800" dirty="0"/>
          </a:p>
          <a:p>
            <a:r>
              <a:rPr lang="zh-CN" altLang="en-US" sz="2800" dirty="0"/>
              <a:t>我们想自己设计制作一个数字显示温度计，但是限于条件，手头没有现成的数字温度传感器，怎么办？</a:t>
            </a:r>
            <a:endParaRPr lang="en-US" altLang="zh-CN" sz="2800" dirty="0"/>
          </a:p>
          <a:p>
            <a:endParaRPr lang="en-US" altLang="zh-CN" sz="2800" dirty="0"/>
          </a:p>
          <a:p>
            <a:r>
              <a:rPr lang="en-US" altLang="zh-CN" sz="2800" dirty="0"/>
              <a:t>*</a:t>
            </a:r>
            <a:r>
              <a:rPr lang="zh-CN" altLang="en-US" sz="2800" dirty="0"/>
              <a:t>利用</a:t>
            </a:r>
            <a:r>
              <a:rPr lang="en-US" altLang="zh-CN" sz="2800" dirty="0"/>
              <a:t>PN</a:t>
            </a:r>
            <a:r>
              <a:rPr lang="zh-CN" altLang="en-US" sz="2800" dirty="0"/>
              <a:t>结的温度特性！</a:t>
            </a:r>
            <a:endParaRPr lang="en-US" altLang="zh-CN" sz="2800" dirty="0"/>
          </a:p>
          <a:p>
            <a:r>
              <a:rPr lang="en-US" altLang="zh-CN" sz="2800" dirty="0"/>
              <a:t>	PN</a:t>
            </a:r>
            <a:r>
              <a:rPr lang="zh-CN" altLang="en-US" sz="2800" dirty="0"/>
              <a:t>结在</a:t>
            </a:r>
            <a:r>
              <a:rPr lang="zh-CN" altLang="en-US" sz="2800" dirty="0">
                <a:solidFill>
                  <a:srgbClr val="C00000"/>
                </a:solidFill>
              </a:rPr>
              <a:t>正向电流恒定</a:t>
            </a:r>
            <a:r>
              <a:rPr lang="zh-CN" altLang="en-US" sz="2800" dirty="0"/>
              <a:t>的情况下，其正向压降</a:t>
            </a:r>
            <a:r>
              <a:rPr lang="en-US" altLang="zh-CN" sz="2800" dirty="0" err="1"/>
              <a:t>Vf</a:t>
            </a:r>
            <a:r>
              <a:rPr lang="zh-CN" altLang="en-US" sz="2800" dirty="0"/>
              <a:t>与环境温度近似线性关系，其斜率</a:t>
            </a:r>
            <a:r>
              <a:rPr lang="en-US" altLang="zh-CN" sz="2800" dirty="0"/>
              <a:t>k≈-2.0mV/</a:t>
            </a:r>
            <a:r>
              <a:rPr lang="zh-CN" altLang="en-US" sz="2800" dirty="0"/>
              <a:t>℃</a:t>
            </a:r>
            <a:endParaRPr lang="en-US" altLang="zh-CN" sz="2800" dirty="0"/>
          </a:p>
          <a:p>
            <a:r>
              <a:rPr lang="zh-CN" altLang="en-US" sz="1500" dirty="0"/>
              <a:t>由于时间关系，这里不展开说明，有兴趣的同学自行查阅资料，了解这个关系的由来。</a:t>
            </a:r>
            <a:endParaRPr lang="en-US" altLang="zh-CN" sz="1500" dirty="0"/>
          </a:p>
          <a:p>
            <a:endParaRPr lang="en-US" altLang="zh-CN" sz="2800" dirty="0"/>
          </a:p>
          <a:p>
            <a:r>
              <a:rPr lang="zh-CN" altLang="en-US" sz="2800" dirty="0"/>
              <a:t>仿真软件能验证么？我们在</a:t>
            </a:r>
            <a:r>
              <a:rPr lang="en-US" altLang="zh-CN" sz="2800" dirty="0"/>
              <a:t>TINA</a:t>
            </a:r>
            <a:r>
              <a:rPr lang="zh-CN" altLang="en-US" sz="2800" dirty="0"/>
              <a:t>里试一下。</a:t>
            </a:r>
            <a:endParaRPr lang="en-US" altLang="zh-CN" sz="2800" dirty="0"/>
          </a:p>
          <a:p>
            <a:endParaRPr lang="en-US" altLang="zh-CN" sz="28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5632401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747</TotalTime>
  <Words>1130</Words>
  <Application>Microsoft Office PowerPoint</Application>
  <PresentationFormat>全屏显示(4:3)</PresentationFormat>
  <Paragraphs>139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宋体</vt:lpstr>
      <vt:lpstr>微软雅黑</vt:lpstr>
      <vt:lpstr>微软雅黑 Light</vt:lpstr>
      <vt:lpstr>Arial</vt:lpstr>
      <vt:lpstr>Calibri</vt:lpstr>
      <vt:lpstr>Wingdings</vt:lpstr>
      <vt:lpstr>自定义设计方案</vt:lpstr>
      <vt:lpstr>单元3.电子电路系统仿真——TINA</vt:lpstr>
      <vt:lpstr>AGENDA</vt:lpstr>
      <vt:lpstr>电子电路仿真的概念</vt:lpstr>
      <vt:lpstr>电子电路仿真的概念</vt:lpstr>
      <vt:lpstr>电子电路仿真的概念</vt:lpstr>
      <vt:lpstr>电子电路仿真的概念</vt:lpstr>
      <vt:lpstr>电路仿真软件TINA</vt:lpstr>
      <vt:lpstr>电路仿真软件TINA</vt:lpstr>
      <vt:lpstr>电路仿真软件TINA</vt:lpstr>
      <vt:lpstr>电路仿真软件TINA</vt:lpstr>
      <vt:lpstr>电路仿真软件TINA</vt:lpstr>
      <vt:lpstr>电路仿真软件TINA</vt:lpstr>
      <vt:lpstr>电路仿真软件TINA</vt:lpstr>
      <vt:lpstr>电路仿真软件TINA</vt:lpstr>
      <vt:lpstr>实战练习</vt:lpstr>
      <vt:lpstr>实战练习</vt:lpstr>
      <vt:lpstr>问题与思考</vt:lpstr>
      <vt:lpstr>问题与思考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Jianglei</dc:creator>
  <cp:lastModifiedBy>蒋磊</cp:lastModifiedBy>
  <cp:revision>132</cp:revision>
  <dcterms:created xsi:type="dcterms:W3CDTF">2019-04-12T14:16:27Z</dcterms:created>
  <dcterms:modified xsi:type="dcterms:W3CDTF">2022-06-30T11:10:18Z</dcterms:modified>
</cp:coreProperties>
</file>