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56" r:id="rId2"/>
    <p:sldId id="272" r:id="rId3"/>
    <p:sldId id="292" r:id="rId4"/>
    <p:sldId id="291" r:id="rId5"/>
    <p:sldId id="283" r:id="rId6"/>
    <p:sldId id="284" r:id="rId7"/>
    <p:sldId id="285" r:id="rId8"/>
    <p:sldId id="286" r:id="rId9"/>
    <p:sldId id="287" r:id="rId10"/>
    <p:sldId id="276" r:id="rId11"/>
    <p:sldId id="288" r:id="rId12"/>
    <p:sldId id="293" r:id="rId13"/>
    <p:sldId id="294" r:id="rId14"/>
    <p:sldId id="295" r:id="rId15"/>
    <p:sldId id="290" r:id="rId16"/>
    <p:sldId id="296" r:id="rId17"/>
    <p:sldId id="297" r:id="rId18"/>
    <p:sldId id="298" r:id="rId19"/>
    <p:sldId id="299" r:id="rId20"/>
    <p:sldId id="300" r:id="rId21"/>
    <p:sldId id="301" r:id="rId22"/>
    <p:sldId id="289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55" autoAdjust="0"/>
    <p:restoredTop sz="94660"/>
  </p:normalViewPr>
  <p:slideViewPr>
    <p:cSldViewPr>
      <p:cViewPr varScale="1">
        <p:scale>
          <a:sx n="89" d="100"/>
          <a:sy n="89" d="100"/>
        </p:scale>
        <p:origin x="7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2024/7/16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17122" y="4441233"/>
            <a:ext cx="8352928" cy="1155575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8.STM32</a:t>
            </a:r>
            <a:r>
              <a:rPr lang="zh-CN" altLang="en-US" sz="4000" dirty="0"/>
              <a:t>单片机进阶开发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067" y="1268760"/>
            <a:ext cx="8338389" cy="864096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小任务：让开发板上的</a:t>
            </a:r>
            <a:r>
              <a:rPr lang="en-US" altLang="zh-CN" dirty="0"/>
              <a:t>LED</a:t>
            </a:r>
            <a:r>
              <a:rPr lang="zh-CN" altLang="en-US" dirty="0"/>
              <a:t>闪起来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1</a:t>
            </a:r>
            <a:r>
              <a:rPr lang="zh-CN" altLang="en-US" sz="3200" dirty="0"/>
              <a:t>：</a:t>
            </a:r>
            <a:r>
              <a:rPr lang="en-US" altLang="zh-CN" sz="3200" dirty="0"/>
              <a:t>Blinky</a:t>
            </a:r>
            <a:endParaRPr lang="zh-CN" altLang="en-US" sz="3200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27614" y="1733876"/>
            <a:ext cx="8338389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HOWTO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设置定时器为计数模式；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使能定时中断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在定时中断服务函数内切换</a:t>
            </a:r>
            <a:r>
              <a:rPr lang="en-US" altLang="zh-CN" sz="2400" dirty="0"/>
              <a:t>GPIO</a:t>
            </a:r>
            <a:endParaRPr lang="zh-CN" altLang="en-US" sz="2400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6658529-5943-46EB-BA8F-C1F5CD6CCACA}"/>
              </a:ext>
            </a:extLst>
          </p:cNvPr>
          <p:cNvSpPr txBox="1">
            <a:spLocks/>
          </p:cNvSpPr>
          <p:nvPr/>
        </p:nvSpPr>
        <p:spPr>
          <a:xfrm>
            <a:off x="327614" y="3611956"/>
            <a:ext cx="8708882" cy="2553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关键库函数：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定时中断服务中的回调函数</a:t>
            </a:r>
            <a:endParaRPr lang="en-US" altLang="zh-CN" sz="2400" dirty="0"/>
          </a:p>
          <a:p>
            <a:pPr algn="l"/>
            <a:r>
              <a:rPr lang="en-US" altLang="zh-CN" sz="2400" dirty="0"/>
              <a:t>	</a:t>
            </a:r>
            <a:r>
              <a:rPr lang="en-US" altLang="zh-CN" sz="1600" dirty="0"/>
              <a:t>void </a:t>
            </a:r>
            <a:r>
              <a:rPr lang="en-US" altLang="zh-CN" sz="1600" dirty="0" err="1"/>
              <a:t>HAL_TIM_PeriodElapsedCallback</a:t>
            </a:r>
            <a:r>
              <a:rPr lang="en-US" altLang="zh-CN" sz="1600" dirty="0"/>
              <a:t>(</a:t>
            </a:r>
            <a:r>
              <a:rPr lang="en-US" altLang="zh-CN" sz="1600" dirty="0" err="1"/>
              <a:t>TIM_HandleTypeDef</a:t>
            </a:r>
            <a:r>
              <a:rPr lang="en-US" altLang="zh-CN" sz="1600" dirty="0"/>
              <a:t> *</a:t>
            </a:r>
            <a:r>
              <a:rPr lang="en-US" altLang="zh-CN" sz="1600" dirty="0" err="1"/>
              <a:t>htim</a:t>
            </a:r>
            <a:r>
              <a:rPr lang="en-US" altLang="zh-CN" sz="1600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切换</a:t>
            </a:r>
            <a:r>
              <a:rPr lang="en-US" altLang="zh-CN" sz="2400" dirty="0"/>
              <a:t>GPIO</a:t>
            </a:r>
            <a:r>
              <a:rPr lang="zh-CN" altLang="en-US" sz="2400" dirty="0"/>
              <a:t>状态函数</a:t>
            </a:r>
            <a:endParaRPr lang="en-US" altLang="zh-CN" sz="2400" dirty="0"/>
          </a:p>
          <a:p>
            <a:pPr algn="l"/>
            <a:r>
              <a:rPr lang="en-US" altLang="zh-CN" sz="1600" dirty="0"/>
              <a:t>	</a:t>
            </a:r>
            <a:r>
              <a:rPr lang="en-US" altLang="zh-CN" sz="1600" dirty="0" err="1"/>
              <a:t>HAL_GPIO_TogglePin</a:t>
            </a:r>
            <a:r>
              <a:rPr lang="en-US" altLang="zh-CN" sz="1600" dirty="0"/>
              <a:t>(</a:t>
            </a:r>
            <a:r>
              <a:rPr lang="en-US" altLang="zh-CN" sz="1600" dirty="0" err="1"/>
              <a:t>GPIO_TypeDef</a:t>
            </a:r>
            <a:r>
              <a:rPr lang="en-US" altLang="zh-CN" sz="1600" dirty="0"/>
              <a:t> *</a:t>
            </a:r>
            <a:r>
              <a:rPr lang="en-US" altLang="zh-CN" sz="1600" dirty="0" err="1"/>
              <a:t>GPIOx</a:t>
            </a:r>
            <a:r>
              <a:rPr lang="en-US" altLang="zh-CN" sz="1600" dirty="0"/>
              <a:t>, uint16_t </a:t>
            </a:r>
            <a:r>
              <a:rPr lang="en-US" altLang="zh-CN" sz="1600" dirty="0" err="1"/>
              <a:t>GPIO_Pin</a:t>
            </a:r>
            <a:r>
              <a:rPr lang="en-US" altLang="zh-CN" sz="1600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写入</a:t>
            </a:r>
            <a:r>
              <a:rPr lang="en-US" altLang="zh-CN" sz="2400" dirty="0"/>
              <a:t>GPIO</a:t>
            </a:r>
            <a:r>
              <a:rPr lang="zh-CN" altLang="en-US" sz="2400" dirty="0"/>
              <a:t>状态函数</a:t>
            </a:r>
            <a:endParaRPr lang="en-US" altLang="zh-CN" sz="2400" dirty="0"/>
          </a:p>
          <a:p>
            <a:pPr algn="l"/>
            <a:r>
              <a:rPr lang="en-US" altLang="zh-CN" sz="1600" dirty="0"/>
              <a:t>	</a:t>
            </a:r>
            <a:r>
              <a:rPr lang="en-US" altLang="zh-CN" sz="1400" dirty="0" err="1"/>
              <a:t>HAL_GPIO_WritePin</a:t>
            </a:r>
            <a:r>
              <a:rPr lang="en-US" altLang="zh-CN" sz="1400" dirty="0"/>
              <a:t> (</a:t>
            </a:r>
            <a:r>
              <a:rPr lang="en-US" altLang="zh-CN" sz="1400" dirty="0" err="1"/>
              <a:t>GPIO_TypeDef</a:t>
            </a:r>
            <a:r>
              <a:rPr lang="en-US" altLang="zh-CN" sz="1400" dirty="0"/>
              <a:t> *</a:t>
            </a:r>
            <a:r>
              <a:rPr lang="en-US" altLang="zh-CN" sz="1400" dirty="0" err="1"/>
              <a:t>GPIOx</a:t>
            </a:r>
            <a:r>
              <a:rPr lang="en-US" altLang="zh-CN" sz="1400" dirty="0"/>
              <a:t>, uint16_t </a:t>
            </a:r>
            <a:r>
              <a:rPr lang="en-US" altLang="zh-CN" sz="1400" dirty="0" err="1"/>
              <a:t>GPIO_Pin</a:t>
            </a:r>
            <a:r>
              <a:rPr lang="en-US" altLang="zh-CN" sz="1400" dirty="0"/>
              <a:t>, </a:t>
            </a:r>
            <a:r>
              <a:rPr lang="en-US" altLang="zh-CN" sz="1400" dirty="0" err="1"/>
              <a:t>GPIO_PinState</a:t>
            </a:r>
            <a:r>
              <a:rPr lang="en-US" altLang="zh-CN" sz="1400" dirty="0"/>
              <a:t> </a:t>
            </a:r>
            <a:r>
              <a:rPr lang="en-US" altLang="zh-CN" sz="1400" dirty="0" err="1"/>
              <a:t>PinState</a:t>
            </a:r>
            <a:r>
              <a:rPr lang="en-US" altLang="zh-CN" sz="1400" dirty="0"/>
              <a:t>);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27675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067945" y="44624"/>
            <a:ext cx="5067546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200" dirty="0" err="1"/>
              <a:t>Systick</a:t>
            </a:r>
            <a:r>
              <a:rPr lang="en-US" altLang="zh-CN" sz="3200" dirty="0"/>
              <a:t>——</a:t>
            </a:r>
            <a:r>
              <a:rPr lang="zh-CN" altLang="en-US" sz="3200" dirty="0"/>
              <a:t>可替代</a:t>
            </a:r>
            <a:r>
              <a:rPr lang="en-US" altLang="zh-CN" sz="3200" dirty="0"/>
              <a:t>TIM</a:t>
            </a:r>
            <a:r>
              <a:rPr lang="zh-CN" altLang="en-US" sz="3200" dirty="0"/>
              <a:t>定时中断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51520" y="1196752"/>
            <a:ext cx="8338389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SYSTICK</a:t>
            </a:r>
            <a:r>
              <a:rPr lang="zh-CN" altLang="en-US" sz="2400" dirty="0"/>
              <a:t>定时器：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是</a:t>
            </a:r>
            <a:r>
              <a:rPr lang="en-US" altLang="zh-CN" sz="2400" dirty="0"/>
              <a:t>Cortex-M</a:t>
            </a:r>
            <a:r>
              <a:rPr lang="zh-CN" altLang="en-US" sz="2400" dirty="0"/>
              <a:t>核心自带的一个定时器；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中断优先级比定时器高；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解放定时器，让它做更有用的工作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287ADA6-4EE8-4C19-BF81-E8DFFEFD0ED8}"/>
              </a:ext>
            </a:extLst>
          </p:cNvPr>
          <p:cNvSpPr txBox="1">
            <a:spLocks/>
          </p:cNvSpPr>
          <p:nvPr/>
        </p:nvSpPr>
        <p:spPr>
          <a:xfrm>
            <a:off x="217559" y="3323924"/>
            <a:ext cx="8708882" cy="23373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关键库函数：</a:t>
            </a:r>
            <a:endParaRPr lang="en-US" altLang="zh-CN" sz="2400" dirty="0"/>
          </a:p>
          <a:p>
            <a:pPr algn="l"/>
            <a:r>
              <a:rPr lang="en-US" altLang="zh-CN" sz="2400" dirty="0" err="1"/>
              <a:t>Systick</a:t>
            </a:r>
            <a:r>
              <a:rPr lang="zh-CN" altLang="en-US" sz="2400" dirty="0"/>
              <a:t>延迟函数：</a:t>
            </a:r>
            <a:endParaRPr lang="en-US" altLang="zh-CN" sz="2400" dirty="0"/>
          </a:p>
          <a:p>
            <a:pPr algn="l"/>
            <a:r>
              <a:rPr lang="en-US" altLang="zh-CN" sz="2400" dirty="0"/>
              <a:t>	void </a:t>
            </a:r>
            <a:r>
              <a:rPr lang="en-US" altLang="zh-CN" sz="2400" dirty="0" err="1"/>
              <a:t>HAL_Delay</a:t>
            </a:r>
            <a:r>
              <a:rPr lang="en-US" altLang="zh-CN" sz="2400" dirty="0"/>
              <a:t>(uint32_t Delay);</a:t>
            </a:r>
          </a:p>
          <a:p>
            <a:pPr algn="l"/>
            <a:r>
              <a:rPr lang="zh-CN" altLang="en-US" sz="2400" dirty="0"/>
              <a:t>获取</a:t>
            </a:r>
            <a:r>
              <a:rPr lang="en-US" altLang="zh-CN" sz="2400" dirty="0" err="1"/>
              <a:t>Systick</a:t>
            </a:r>
            <a:r>
              <a:rPr lang="zh-CN" altLang="en-US" sz="2400" dirty="0"/>
              <a:t>当前</a:t>
            </a:r>
            <a:r>
              <a:rPr lang="en-US" altLang="zh-CN" sz="2400" dirty="0"/>
              <a:t>tick</a:t>
            </a:r>
            <a:r>
              <a:rPr lang="zh-CN" altLang="en-US" sz="2400" dirty="0"/>
              <a:t>值函数：</a:t>
            </a:r>
            <a:endParaRPr lang="de-DE" altLang="zh-CN" sz="2400" dirty="0"/>
          </a:p>
          <a:p>
            <a:pPr algn="l"/>
            <a:r>
              <a:rPr lang="de-DE" altLang="zh-CN" sz="2400" dirty="0"/>
              <a:t>	uint32_t HAL_GetTick(void);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8728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067945" y="44624"/>
            <a:ext cx="5067546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1</a:t>
            </a:r>
            <a:r>
              <a:rPr lang="zh-CN" altLang="en-US" sz="3200" dirty="0"/>
              <a:t>：</a:t>
            </a:r>
            <a:r>
              <a:rPr lang="en-US" altLang="zh-CN" sz="3200" dirty="0"/>
              <a:t>Blinky</a:t>
            </a:r>
            <a:endParaRPr lang="zh-CN" altLang="en-US" sz="3200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51520" y="1196752"/>
            <a:ext cx="8338389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Blinky</a:t>
            </a:r>
            <a:r>
              <a:rPr lang="zh-CN" altLang="en-US" sz="2400" dirty="0"/>
              <a:t>的几种实现方式：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287ADA6-4EE8-4C19-BF81-E8DFFEFD0ED8}"/>
              </a:ext>
            </a:extLst>
          </p:cNvPr>
          <p:cNvSpPr txBox="1">
            <a:spLocks/>
          </p:cNvSpPr>
          <p:nvPr/>
        </p:nvSpPr>
        <p:spPr>
          <a:xfrm>
            <a:off x="251520" y="1844824"/>
            <a:ext cx="870888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方式</a:t>
            </a:r>
            <a:r>
              <a:rPr lang="en-US" altLang="zh-CN" sz="2400" dirty="0"/>
              <a:t>1</a:t>
            </a:r>
            <a:r>
              <a:rPr lang="zh-CN" altLang="en-US" sz="2400" dirty="0"/>
              <a:t>：阻塞式</a:t>
            </a:r>
            <a:endParaRPr lang="en-US" altLang="zh-CN" sz="2400" dirty="0"/>
          </a:p>
          <a:p>
            <a:pPr algn="l"/>
            <a:r>
              <a:rPr lang="zh-CN" altLang="en-US" sz="2400" dirty="0"/>
              <a:t>在</a:t>
            </a:r>
            <a:r>
              <a:rPr lang="en-US" altLang="zh-CN" sz="2400" dirty="0"/>
              <a:t>main</a:t>
            </a:r>
            <a:r>
              <a:rPr lang="zh-CN" altLang="en-US" sz="2400" dirty="0"/>
              <a:t>函数的主循环内，使用</a:t>
            </a:r>
            <a:r>
              <a:rPr lang="en-US" altLang="zh-CN" sz="2400" dirty="0" err="1"/>
              <a:t>HAL_Delay</a:t>
            </a:r>
            <a:r>
              <a:rPr lang="en-US" altLang="zh-CN" sz="2400" dirty="0"/>
              <a:t>()</a:t>
            </a:r>
            <a:r>
              <a:rPr lang="zh-CN" altLang="en-US" sz="2400" dirty="0"/>
              <a:t>函数</a:t>
            </a:r>
            <a:endParaRPr lang="en-US" altLang="zh-CN" sz="2400" dirty="0"/>
          </a:p>
          <a:p>
            <a:pPr algn="l"/>
            <a:r>
              <a:rPr lang="zh-CN" altLang="en-US" sz="2400" dirty="0">
                <a:solidFill>
                  <a:schemeClr val="accent1"/>
                </a:solidFill>
              </a:rPr>
              <a:t>优点：简单</a:t>
            </a:r>
            <a:endParaRPr lang="en-US" altLang="zh-CN" sz="2400" dirty="0">
              <a:solidFill>
                <a:schemeClr val="accent1"/>
              </a:solidFill>
            </a:endParaRPr>
          </a:p>
          <a:p>
            <a:pPr algn="l"/>
            <a:r>
              <a:rPr lang="zh-CN" altLang="en-US" sz="2400" dirty="0">
                <a:solidFill>
                  <a:schemeClr val="accent2"/>
                </a:solidFill>
              </a:rPr>
              <a:t>缺点：阻塞主线程，</a:t>
            </a:r>
            <a:r>
              <a:rPr lang="en-US" altLang="zh-CN" sz="2400" dirty="0">
                <a:solidFill>
                  <a:schemeClr val="accent2"/>
                </a:solidFill>
              </a:rPr>
              <a:t>CPU</a:t>
            </a:r>
            <a:r>
              <a:rPr lang="zh-CN" altLang="en-US" sz="2400" dirty="0">
                <a:solidFill>
                  <a:schemeClr val="accent2"/>
                </a:solidFill>
              </a:rPr>
              <a:t>利用率不高</a:t>
            </a:r>
            <a:endParaRPr lang="en-US" altLang="zh-CN" sz="2400" dirty="0">
              <a:solidFill>
                <a:schemeClr val="accent2"/>
              </a:solidFill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EE2E1565-0D39-4C3D-9D99-051AC01857B1}"/>
              </a:ext>
            </a:extLst>
          </p:cNvPr>
          <p:cNvSpPr txBox="1">
            <a:spLocks/>
          </p:cNvSpPr>
          <p:nvPr/>
        </p:nvSpPr>
        <p:spPr>
          <a:xfrm>
            <a:off x="299301" y="3677720"/>
            <a:ext cx="8708882" cy="2847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方式</a:t>
            </a:r>
            <a:r>
              <a:rPr lang="en-US" altLang="zh-CN" sz="2400" dirty="0"/>
              <a:t>2</a:t>
            </a:r>
            <a:r>
              <a:rPr lang="zh-CN" altLang="en-US" sz="2400" dirty="0"/>
              <a:t>：利用</a:t>
            </a:r>
            <a:r>
              <a:rPr lang="en-US" altLang="zh-CN" sz="2400" dirty="0" err="1"/>
              <a:t>Systick</a:t>
            </a:r>
            <a:r>
              <a:rPr lang="zh-CN" altLang="en-US" sz="2400" dirty="0"/>
              <a:t>中断</a:t>
            </a:r>
            <a:endParaRPr lang="en-US" altLang="zh-CN" sz="2400" dirty="0"/>
          </a:p>
          <a:p>
            <a:pPr algn="l"/>
            <a:r>
              <a:rPr lang="zh-CN" altLang="en-US" sz="2400" dirty="0"/>
              <a:t>在</a:t>
            </a:r>
            <a:r>
              <a:rPr lang="en-US" altLang="zh-CN" sz="2400" dirty="0"/>
              <a:t>stm32g0xx_it.c</a:t>
            </a:r>
            <a:r>
              <a:rPr lang="zh-CN" altLang="en-US" sz="2400" dirty="0"/>
              <a:t>中，修改</a:t>
            </a:r>
            <a:r>
              <a:rPr lang="en-US" altLang="zh-CN" sz="2400" dirty="0"/>
              <a:t>void </a:t>
            </a:r>
            <a:r>
              <a:rPr lang="en-US" altLang="zh-CN" sz="2400" dirty="0" err="1"/>
              <a:t>SysTick_Handler</a:t>
            </a:r>
            <a:r>
              <a:rPr lang="en-US" altLang="zh-CN" sz="2400" dirty="0"/>
              <a:t>()</a:t>
            </a:r>
            <a:r>
              <a:rPr lang="zh-CN" altLang="en-US" sz="2400" dirty="0"/>
              <a:t>函数，添加代码：</a:t>
            </a:r>
            <a:endParaRPr lang="en-US" altLang="zh-CN" sz="2400" dirty="0"/>
          </a:p>
          <a:p>
            <a:pPr algn="l"/>
            <a:r>
              <a:rPr lang="en-US" altLang="zh-CN" sz="2400" dirty="0"/>
              <a:t>If((</a:t>
            </a:r>
            <a:r>
              <a:rPr lang="en-US" altLang="zh-CN" sz="2400" dirty="0" err="1"/>
              <a:t>HAL_GetTick</a:t>
            </a:r>
            <a:r>
              <a:rPr lang="en-US" altLang="zh-CN" sz="2400" dirty="0"/>
              <a:t>()%</a:t>
            </a:r>
            <a:r>
              <a:rPr lang="en-US" altLang="zh-CN" sz="2400" dirty="0" err="1"/>
              <a:t>half_cycle</a:t>
            </a:r>
            <a:r>
              <a:rPr lang="en-US" altLang="zh-CN" sz="2400" dirty="0"/>
              <a:t>) == 0)</a:t>
            </a:r>
          </a:p>
          <a:p>
            <a:pPr algn="l"/>
            <a:r>
              <a:rPr lang="en-US" altLang="zh-CN" sz="2400" dirty="0"/>
              <a:t>{</a:t>
            </a:r>
          </a:p>
          <a:p>
            <a:pPr algn="l"/>
            <a:r>
              <a:rPr lang="en-US" altLang="zh-CN" sz="2400" dirty="0"/>
              <a:t>    </a:t>
            </a:r>
            <a:r>
              <a:rPr lang="en-US" altLang="zh-CN" sz="2400" dirty="0" err="1"/>
              <a:t>HAL_GPIO_TogglePin</a:t>
            </a:r>
            <a:r>
              <a:rPr lang="en-US" altLang="zh-CN" sz="2400" dirty="0"/>
              <a:t>(</a:t>
            </a:r>
            <a:r>
              <a:rPr lang="en-US" altLang="zh-CN" sz="2400" dirty="0" err="1"/>
              <a:t>GPIOx,GPIO_PIN_x</a:t>
            </a:r>
            <a:r>
              <a:rPr lang="en-US" altLang="zh-CN" sz="2400" dirty="0"/>
              <a:t>);</a:t>
            </a:r>
          </a:p>
          <a:p>
            <a:pPr algn="l"/>
            <a:r>
              <a:rPr lang="en-US" altLang="zh-CN" sz="2400" dirty="0"/>
              <a:t>}</a:t>
            </a:r>
          </a:p>
          <a:p>
            <a:pPr algn="l"/>
            <a:endParaRPr lang="en-US" altLang="zh-CN" sz="2400" dirty="0">
              <a:solidFill>
                <a:schemeClr val="accent1"/>
              </a:solidFill>
            </a:endParaRPr>
          </a:p>
          <a:p>
            <a:pPr algn="l"/>
            <a:r>
              <a:rPr lang="zh-CN" altLang="en-US" sz="2400" dirty="0">
                <a:solidFill>
                  <a:schemeClr val="accent1"/>
                </a:solidFill>
              </a:rPr>
              <a:t>优点：不占用定时器</a:t>
            </a:r>
            <a:endParaRPr lang="en-US" altLang="zh-CN" sz="2400" dirty="0">
              <a:solidFill>
                <a:schemeClr val="accent1"/>
              </a:solidFill>
            </a:endParaRPr>
          </a:p>
          <a:p>
            <a:pPr algn="l"/>
            <a:r>
              <a:rPr lang="zh-CN" altLang="en-US" sz="2400" dirty="0">
                <a:solidFill>
                  <a:schemeClr val="accent2"/>
                </a:solidFill>
              </a:rPr>
              <a:t>缺点：最小定时时间分辨率</a:t>
            </a:r>
            <a:r>
              <a:rPr lang="en-US" altLang="zh-CN" sz="2400" dirty="0">
                <a:solidFill>
                  <a:schemeClr val="accent2"/>
                </a:solidFill>
              </a:rPr>
              <a:t>1ms</a:t>
            </a:r>
          </a:p>
        </p:txBody>
      </p:sp>
    </p:spTree>
    <p:extLst>
      <p:ext uri="{BB962C8B-B14F-4D97-AF65-F5344CB8AC3E}">
        <p14:creationId xmlns:p14="http://schemas.microsoft.com/office/powerpoint/2010/main" val="1780621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067945" y="44624"/>
            <a:ext cx="5067546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1</a:t>
            </a:r>
            <a:r>
              <a:rPr lang="zh-CN" altLang="en-US" sz="3200" dirty="0"/>
              <a:t>：</a:t>
            </a:r>
            <a:r>
              <a:rPr lang="en-US" altLang="zh-CN" sz="3200" dirty="0"/>
              <a:t>Blinky</a:t>
            </a:r>
            <a:endParaRPr lang="zh-CN" altLang="en-US" sz="3200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51520" y="1196752"/>
            <a:ext cx="8338389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Blinky</a:t>
            </a:r>
            <a:r>
              <a:rPr lang="zh-CN" altLang="en-US" sz="2400" dirty="0"/>
              <a:t>的几种实现方式：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287ADA6-4EE8-4C19-BF81-E8DFFEFD0ED8}"/>
              </a:ext>
            </a:extLst>
          </p:cNvPr>
          <p:cNvSpPr txBox="1">
            <a:spLocks/>
          </p:cNvSpPr>
          <p:nvPr/>
        </p:nvSpPr>
        <p:spPr>
          <a:xfrm>
            <a:off x="251520" y="1844824"/>
            <a:ext cx="8708882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方式</a:t>
            </a:r>
            <a:r>
              <a:rPr lang="en-US" altLang="zh-CN" sz="2400" dirty="0"/>
              <a:t>3</a:t>
            </a:r>
            <a:r>
              <a:rPr lang="zh-CN" altLang="en-US" sz="2400" dirty="0"/>
              <a:t>：利用定时器的溢出中断回调函数</a:t>
            </a:r>
            <a:endParaRPr lang="en-US" altLang="zh-CN" sz="2400" dirty="0"/>
          </a:p>
          <a:p>
            <a:pPr algn="l"/>
            <a:r>
              <a:rPr lang="zh-CN" altLang="en-US" sz="2400" dirty="0"/>
              <a:t>启用定时器中断模式，在中断回调中操作</a:t>
            </a:r>
            <a:r>
              <a:rPr lang="en-US" altLang="zh-CN" sz="2400" dirty="0"/>
              <a:t>GPIO,</a:t>
            </a:r>
            <a:r>
              <a:rPr lang="zh-CN" altLang="en-US" sz="2400" dirty="0"/>
              <a:t>步骤：</a:t>
            </a:r>
            <a:endParaRPr lang="en-US" altLang="zh-CN" sz="2400" dirty="0"/>
          </a:p>
          <a:p>
            <a:pPr algn="l"/>
            <a:r>
              <a:rPr lang="en-US" altLang="zh-CN" sz="1600" dirty="0"/>
              <a:t>1</a:t>
            </a:r>
            <a:r>
              <a:rPr lang="zh-CN" altLang="en-US" sz="1600" dirty="0"/>
              <a:t>、在</a:t>
            </a:r>
            <a:r>
              <a:rPr lang="en-US" altLang="zh-CN" sz="1600" dirty="0" err="1"/>
              <a:t>CubeMX</a:t>
            </a:r>
            <a:r>
              <a:rPr lang="zh-CN" altLang="en-US" sz="1600" dirty="0"/>
              <a:t>中配置定时器，开启中断模式，并配置分频、计数周期等参数；</a:t>
            </a:r>
            <a:endParaRPr lang="en-US" altLang="zh-CN" sz="1600" dirty="0"/>
          </a:p>
          <a:p>
            <a:pPr algn="l"/>
            <a:r>
              <a:rPr lang="en-US" altLang="zh-CN" sz="1600" dirty="0"/>
              <a:t>2</a:t>
            </a:r>
            <a:r>
              <a:rPr lang="zh-CN" altLang="en-US" sz="1600" dirty="0"/>
              <a:t>、在</a:t>
            </a:r>
            <a:r>
              <a:rPr lang="en-US" altLang="zh-CN" sz="1600" dirty="0"/>
              <a:t>main</a:t>
            </a:r>
            <a:r>
              <a:rPr lang="zh-CN" altLang="en-US" sz="1600" dirty="0"/>
              <a:t>函数中启动定时器中断方法：</a:t>
            </a:r>
            <a:endParaRPr lang="en-US" altLang="zh-CN" sz="1600" dirty="0"/>
          </a:p>
          <a:p>
            <a:pPr algn="l"/>
            <a:r>
              <a:rPr lang="en-US" altLang="zh-CN" sz="1600" dirty="0" err="1"/>
              <a:t>HAL_TIM_Base_Start_IT</a:t>
            </a:r>
            <a:r>
              <a:rPr lang="en-US" altLang="zh-CN" sz="1600" dirty="0"/>
              <a:t>();</a:t>
            </a:r>
          </a:p>
          <a:p>
            <a:pPr algn="l"/>
            <a:r>
              <a:rPr lang="en-US" altLang="zh-CN" sz="1600" dirty="0"/>
              <a:t>3</a:t>
            </a:r>
            <a:r>
              <a:rPr lang="zh-CN" altLang="en-US" sz="1600" dirty="0"/>
              <a:t>、声明中断回调函数：</a:t>
            </a:r>
            <a:endParaRPr lang="en-US" altLang="zh-CN" sz="1600" dirty="0"/>
          </a:p>
          <a:p>
            <a:pPr algn="l"/>
            <a:r>
              <a:rPr lang="en-US" altLang="zh-CN" sz="1600" dirty="0"/>
              <a:t>void </a:t>
            </a:r>
            <a:r>
              <a:rPr lang="en-US" altLang="zh-CN" sz="1600" dirty="0" err="1"/>
              <a:t>HAL_TIM_PeriodElapsedCallback</a:t>
            </a:r>
            <a:r>
              <a:rPr lang="en-US" altLang="zh-CN" sz="1600" dirty="0"/>
              <a:t>(</a:t>
            </a:r>
            <a:r>
              <a:rPr lang="en-US" altLang="zh-CN" sz="1600" dirty="0" err="1"/>
              <a:t>TIM_HandleTypeDef</a:t>
            </a:r>
            <a:r>
              <a:rPr lang="en-US" altLang="zh-CN" sz="1600" dirty="0"/>
              <a:t> *</a:t>
            </a:r>
            <a:r>
              <a:rPr lang="en-US" altLang="zh-CN" sz="1600" dirty="0" err="1"/>
              <a:t>htim</a:t>
            </a:r>
            <a:r>
              <a:rPr lang="en-US" altLang="zh-CN" sz="1600" dirty="0"/>
              <a:t>)</a:t>
            </a:r>
          </a:p>
          <a:p>
            <a:pPr algn="l"/>
            <a:r>
              <a:rPr lang="zh-CN" altLang="en-US" sz="1600" dirty="0"/>
              <a:t>并在这个回调函数里添加</a:t>
            </a:r>
            <a:r>
              <a:rPr lang="en-US" altLang="zh-CN" sz="1600" dirty="0"/>
              <a:t>GPIO</a:t>
            </a:r>
            <a:r>
              <a:rPr lang="zh-CN" altLang="en-US" sz="1600" dirty="0"/>
              <a:t>处理</a:t>
            </a:r>
            <a:endParaRPr lang="en-US" altLang="zh-CN" sz="1600" dirty="0"/>
          </a:p>
          <a:p>
            <a:pPr algn="l"/>
            <a:endParaRPr lang="en-US" altLang="zh-CN" sz="1600" dirty="0"/>
          </a:p>
          <a:p>
            <a:pPr algn="l"/>
            <a:r>
              <a:rPr lang="zh-CN" altLang="en-US" sz="2400" dirty="0">
                <a:solidFill>
                  <a:schemeClr val="accent1"/>
                </a:solidFill>
              </a:rPr>
              <a:t>优点：定时参数灵活，可调范围大</a:t>
            </a:r>
            <a:endParaRPr lang="en-US" altLang="zh-CN" sz="2400" dirty="0">
              <a:solidFill>
                <a:schemeClr val="accent1"/>
              </a:solidFill>
            </a:endParaRPr>
          </a:p>
          <a:p>
            <a:pPr algn="l"/>
            <a:r>
              <a:rPr lang="zh-CN" altLang="en-US" sz="2400" dirty="0">
                <a:solidFill>
                  <a:schemeClr val="accent2"/>
                </a:solidFill>
              </a:rPr>
              <a:t>缺点：占用宝贵的定时器</a:t>
            </a:r>
            <a:endParaRPr lang="en-US" altLang="zh-CN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42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067945" y="44624"/>
            <a:ext cx="5067546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1</a:t>
            </a:r>
            <a:r>
              <a:rPr lang="zh-CN" altLang="en-US" sz="3200" dirty="0"/>
              <a:t>：</a:t>
            </a:r>
            <a:r>
              <a:rPr lang="en-US" altLang="zh-CN" sz="3200" dirty="0"/>
              <a:t>Blinky</a:t>
            </a:r>
            <a:endParaRPr lang="zh-CN" altLang="en-US" sz="3200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58789" y="991883"/>
            <a:ext cx="8338389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Blinky</a:t>
            </a:r>
            <a:r>
              <a:rPr lang="zh-CN" altLang="en-US" sz="2400" dirty="0"/>
              <a:t>的几种实现方式：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6287ADA6-4EE8-4C19-BF81-E8DFFEFD0ED8}"/>
              </a:ext>
            </a:extLst>
          </p:cNvPr>
          <p:cNvSpPr txBox="1">
            <a:spLocks/>
          </p:cNvSpPr>
          <p:nvPr/>
        </p:nvSpPr>
        <p:spPr>
          <a:xfrm>
            <a:off x="258789" y="1628800"/>
            <a:ext cx="8708882" cy="4649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方式</a:t>
            </a:r>
            <a:r>
              <a:rPr lang="en-US" altLang="zh-CN" sz="2400" dirty="0"/>
              <a:t>4</a:t>
            </a:r>
            <a:r>
              <a:rPr lang="zh-CN" altLang="en-US" sz="2400" dirty="0"/>
              <a:t>：利用定时器的</a:t>
            </a:r>
            <a:r>
              <a:rPr lang="en-US" altLang="zh-CN" sz="2400" dirty="0"/>
              <a:t>PWM</a:t>
            </a:r>
            <a:r>
              <a:rPr lang="zh-CN" altLang="en-US" sz="2400" dirty="0"/>
              <a:t>模式</a:t>
            </a:r>
            <a:endParaRPr lang="en-US" altLang="zh-CN" sz="2400" dirty="0"/>
          </a:p>
          <a:p>
            <a:pPr algn="l"/>
            <a:r>
              <a:rPr lang="zh-CN" altLang="en-US" sz="2400" dirty="0"/>
              <a:t>启用定时器</a:t>
            </a:r>
            <a:r>
              <a:rPr lang="en-US" altLang="zh-CN" sz="2400" dirty="0"/>
              <a:t>PWM</a:t>
            </a:r>
            <a:r>
              <a:rPr lang="zh-CN" altLang="en-US" sz="2400" dirty="0"/>
              <a:t>模式，直接利用</a:t>
            </a:r>
            <a:r>
              <a:rPr lang="en-US" altLang="zh-CN" sz="2400" dirty="0"/>
              <a:t>PWM</a:t>
            </a:r>
            <a:r>
              <a:rPr lang="zh-CN" altLang="en-US" sz="2400" dirty="0"/>
              <a:t>信号控制</a:t>
            </a:r>
            <a:r>
              <a:rPr lang="en-US" altLang="zh-CN" sz="2400" dirty="0"/>
              <a:t>GPIO,</a:t>
            </a:r>
            <a:r>
              <a:rPr lang="zh-CN" altLang="en-US" sz="2400" dirty="0"/>
              <a:t>步骤：</a:t>
            </a:r>
            <a:endParaRPr lang="en-US" altLang="zh-CN" sz="2400" dirty="0"/>
          </a:p>
          <a:p>
            <a:pPr algn="l"/>
            <a:r>
              <a:rPr lang="en-US" altLang="zh-CN" sz="1600" dirty="0"/>
              <a:t>1</a:t>
            </a:r>
            <a:r>
              <a:rPr lang="zh-CN" altLang="en-US" sz="1600" dirty="0"/>
              <a:t>、在</a:t>
            </a:r>
            <a:r>
              <a:rPr lang="en-US" altLang="zh-CN" sz="1600" dirty="0" err="1"/>
              <a:t>CubeMX</a:t>
            </a:r>
            <a:r>
              <a:rPr lang="zh-CN" altLang="en-US" sz="1600" dirty="0"/>
              <a:t>中配置定时器，开启</a:t>
            </a:r>
            <a:r>
              <a:rPr lang="en-US" altLang="zh-CN" sz="1600" dirty="0"/>
              <a:t>PWM</a:t>
            </a:r>
            <a:r>
              <a:rPr lang="zh-CN" altLang="en-US" sz="1600" dirty="0"/>
              <a:t>模式，并配置分频、计数周期等参数；</a:t>
            </a:r>
            <a:endParaRPr lang="en-US" altLang="zh-CN" sz="1600" dirty="0"/>
          </a:p>
          <a:p>
            <a:pPr algn="l"/>
            <a:r>
              <a:rPr lang="en-US" altLang="zh-CN" sz="1600" dirty="0"/>
              <a:t>2</a:t>
            </a:r>
            <a:r>
              <a:rPr lang="zh-CN" altLang="en-US" sz="1600" dirty="0"/>
              <a:t>、在</a:t>
            </a:r>
            <a:r>
              <a:rPr lang="en-US" altLang="zh-CN" sz="1600" dirty="0"/>
              <a:t>main</a:t>
            </a:r>
            <a:r>
              <a:rPr lang="zh-CN" altLang="en-US" sz="1600" dirty="0"/>
              <a:t>函数中启动定时器中断方法：</a:t>
            </a:r>
            <a:endParaRPr lang="en-US" altLang="zh-CN" sz="1600" dirty="0"/>
          </a:p>
          <a:p>
            <a:pPr algn="l"/>
            <a:r>
              <a:rPr lang="en-US" altLang="zh-CN" sz="1600" dirty="0" err="1"/>
              <a:t>HAL_TIM_PWM_Start</a:t>
            </a:r>
            <a:r>
              <a:rPr lang="en-US" altLang="zh-CN" sz="1600" dirty="0"/>
              <a:t>(&amp;</a:t>
            </a:r>
            <a:r>
              <a:rPr lang="en-US" altLang="zh-CN" sz="1600" dirty="0" err="1"/>
              <a:t>htimx</a:t>
            </a:r>
            <a:r>
              <a:rPr lang="en-US" altLang="zh-CN" sz="1600" dirty="0"/>
              <a:t>, </a:t>
            </a:r>
            <a:r>
              <a:rPr lang="en-US" altLang="zh-CN" sz="1600" dirty="0" err="1"/>
              <a:t>TIM_CHANNEL_x</a:t>
            </a:r>
            <a:r>
              <a:rPr lang="en-US" altLang="zh-CN" sz="1600" dirty="0"/>
              <a:t>);</a:t>
            </a:r>
          </a:p>
          <a:p>
            <a:pPr algn="l"/>
            <a:r>
              <a:rPr lang="en-US" altLang="zh-CN" sz="1600" dirty="0"/>
              <a:t>3</a:t>
            </a:r>
            <a:r>
              <a:rPr lang="zh-CN" altLang="en-US" sz="1600" dirty="0"/>
              <a:t>、在程序任意位置都可以通过：</a:t>
            </a:r>
            <a:endParaRPr lang="en-US" altLang="zh-CN" sz="1600" dirty="0"/>
          </a:p>
          <a:p>
            <a:pPr algn="l"/>
            <a:r>
              <a:rPr lang="en-US" altLang="zh-CN" sz="1600" dirty="0" err="1"/>
              <a:t>htimx.Instance</a:t>
            </a:r>
            <a:r>
              <a:rPr lang="en-US" altLang="zh-CN" sz="1600" dirty="0"/>
              <a:t>-&gt;</a:t>
            </a:r>
            <a:r>
              <a:rPr lang="en-US" altLang="zh-CN" sz="1600" dirty="0" err="1"/>
              <a:t>CCRx</a:t>
            </a:r>
            <a:r>
              <a:rPr lang="en-US" altLang="zh-CN" sz="1600" dirty="0"/>
              <a:t> = value;</a:t>
            </a:r>
            <a:r>
              <a:rPr lang="zh-CN" altLang="en-US" sz="1600" dirty="0"/>
              <a:t>修改占空比</a:t>
            </a:r>
            <a:endParaRPr lang="en-US" altLang="zh-CN" sz="1600" dirty="0"/>
          </a:p>
          <a:p>
            <a:pPr algn="l"/>
            <a:r>
              <a:rPr lang="zh-CN" altLang="en-US" sz="1600" dirty="0"/>
              <a:t>通过：</a:t>
            </a:r>
            <a:endParaRPr lang="en-US" altLang="zh-CN" sz="1600" dirty="0"/>
          </a:p>
          <a:p>
            <a:pPr algn="l"/>
            <a:r>
              <a:rPr lang="en-US" altLang="zh-CN" sz="1600" dirty="0" err="1"/>
              <a:t>htimx.Instance</a:t>
            </a:r>
            <a:r>
              <a:rPr lang="en-US" altLang="zh-CN" sz="1600" dirty="0"/>
              <a:t>-&gt; PSC = value;</a:t>
            </a:r>
          </a:p>
          <a:p>
            <a:pPr algn="l"/>
            <a:r>
              <a:rPr lang="zh-CN" altLang="en-US" sz="1600" dirty="0"/>
              <a:t>或者</a:t>
            </a:r>
            <a:endParaRPr lang="en-US" altLang="zh-CN" sz="1600" dirty="0"/>
          </a:p>
          <a:p>
            <a:pPr algn="l"/>
            <a:r>
              <a:rPr lang="en-US" altLang="zh-CN" sz="1600" dirty="0" err="1"/>
              <a:t>htimx.Instance</a:t>
            </a:r>
            <a:r>
              <a:rPr lang="en-US" altLang="zh-CN" sz="1600" dirty="0"/>
              <a:t>-&gt; ARR = value;</a:t>
            </a:r>
          </a:p>
          <a:p>
            <a:pPr algn="l"/>
            <a:r>
              <a:rPr lang="zh-CN" altLang="en-US" sz="1600" dirty="0"/>
              <a:t>修改切换频率</a:t>
            </a:r>
            <a:endParaRPr lang="en-US" altLang="zh-CN" sz="1600" dirty="0"/>
          </a:p>
          <a:p>
            <a:pPr algn="l"/>
            <a:r>
              <a:rPr lang="zh-CN" altLang="en-US" sz="2400" dirty="0">
                <a:solidFill>
                  <a:schemeClr val="accent1"/>
                </a:solidFill>
              </a:rPr>
              <a:t>优点：定时参数灵活，可调范围大</a:t>
            </a:r>
            <a:endParaRPr lang="en-US" altLang="zh-CN" sz="2400" dirty="0">
              <a:solidFill>
                <a:schemeClr val="accent1"/>
              </a:solidFill>
            </a:endParaRPr>
          </a:p>
          <a:p>
            <a:pPr algn="l"/>
            <a:r>
              <a:rPr lang="zh-CN" altLang="en-US" sz="2400" dirty="0">
                <a:solidFill>
                  <a:schemeClr val="accent2"/>
                </a:solidFill>
              </a:rPr>
              <a:t>缺点：占用宝贵的定时器</a:t>
            </a:r>
            <a:endParaRPr lang="en-US" altLang="zh-CN" sz="2400" dirty="0">
              <a:solidFill>
                <a:schemeClr val="accent2"/>
              </a:solidFill>
            </a:endParaRPr>
          </a:p>
          <a:p>
            <a:pPr algn="l"/>
            <a:r>
              <a:rPr lang="zh-CN" altLang="en-US" sz="2400" dirty="0"/>
              <a:t>其他应用：电机调速、无刷电机驱动、调光</a:t>
            </a:r>
            <a:endParaRPr lang="en-US" altLang="zh-CN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34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067" y="1268760"/>
            <a:ext cx="8338389" cy="864096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小任务：让外接的</a:t>
            </a:r>
            <a:r>
              <a:rPr lang="en-US" altLang="zh-CN" dirty="0"/>
              <a:t>LED</a:t>
            </a:r>
            <a:r>
              <a:rPr lang="zh-CN" altLang="en-US" dirty="0"/>
              <a:t>呼吸起来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2</a:t>
            </a:r>
            <a:r>
              <a:rPr lang="zh-CN" altLang="en-US" sz="3200" dirty="0"/>
              <a:t>：</a:t>
            </a:r>
            <a:r>
              <a:rPr lang="en-US" altLang="zh-CN" sz="3200" dirty="0"/>
              <a:t>LED</a:t>
            </a:r>
            <a:r>
              <a:rPr lang="zh-CN" altLang="en-US" sz="3200" dirty="0"/>
              <a:t>呼吸灯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72322" y="1772816"/>
            <a:ext cx="8338389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HOWTO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将</a:t>
            </a:r>
            <a:r>
              <a:rPr lang="en-US" altLang="zh-CN" sz="2400" dirty="0"/>
              <a:t>LED</a:t>
            </a:r>
            <a:r>
              <a:rPr lang="zh-CN" altLang="en-US" sz="2400" dirty="0"/>
              <a:t>连接至管脚</a:t>
            </a:r>
            <a:r>
              <a:rPr lang="en-US" altLang="zh-CN" sz="2400" dirty="0"/>
              <a:t>(PC6)</a:t>
            </a:r>
            <a:r>
              <a:rPr lang="zh-CN" altLang="en-US" sz="2400" dirty="0"/>
              <a:t>，并配置为定时器</a:t>
            </a:r>
            <a:r>
              <a:rPr lang="en-US" altLang="zh-CN" sz="2400" dirty="0"/>
              <a:t>TIM3CH1</a:t>
            </a:r>
            <a:r>
              <a:rPr lang="zh-CN" altLang="en-US" sz="2400" dirty="0"/>
              <a:t>输出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设置</a:t>
            </a:r>
            <a:r>
              <a:rPr lang="en-US" altLang="zh-CN" sz="2400" dirty="0"/>
              <a:t>SYSTICK</a:t>
            </a:r>
            <a:r>
              <a:rPr lang="zh-CN" altLang="en-US" sz="2400" dirty="0"/>
              <a:t>产生定时中断，周期</a:t>
            </a:r>
            <a:r>
              <a:rPr lang="en-US" altLang="zh-CN" sz="2400" dirty="0"/>
              <a:t>1ms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将定时器设置成</a:t>
            </a:r>
            <a:r>
              <a:rPr lang="en-US" altLang="zh-CN" sz="2400" dirty="0"/>
              <a:t>PWM</a:t>
            </a:r>
            <a:r>
              <a:rPr lang="zh-CN" altLang="en-US" sz="2400" dirty="0"/>
              <a:t>模式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在定时中断服务函数内修改</a:t>
            </a:r>
            <a:r>
              <a:rPr lang="en-US" altLang="zh-CN" sz="2400" dirty="0"/>
              <a:t>TIM3</a:t>
            </a:r>
            <a:r>
              <a:rPr lang="zh-CN" altLang="en-US" sz="2400" dirty="0"/>
              <a:t>的比较值，即</a:t>
            </a:r>
            <a:r>
              <a:rPr lang="en-US" altLang="zh-CN" sz="2400" dirty="0"/>
              <a:t>PWM</a:t>
            </a:r>
            <a:r>
              <a:rPr lang="zh-CN" altLang="en-US" sz="2400" dirty="0"/>
              <a:t>占空比</a:t>
            </a:r>
            <a:endParaRPr lang="en-US" altLang="zh-CN" sz="2400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D690CD2F-DA10-4AFC-AE29-B380B1A294AD}"/>
              </a:ext>
            </a:extLst>
          </p:cNvPr>
          <p:cNvSpPr txBox="1">
            <a:spLocks/>
          </p:cNvSpPr>
          <p:nvPr/>
        </p:nvSpPr>
        <p:spPr>
          <a:xfrm>
            <a:off x="372322" y="4509120"/>
            <a:ext cx="870888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关键代码：</a:t>
            </a:r>
            <a:endParaRPr lang="en-US" altLang="zh-CN" sz="2400" dirty="0"/>
          </a:p>
          <a:p>
            <a:pPr algn="l"/>
            <a:r>
              <a:rPr lang="zh-CN" altLang="en-US" sz="2400" dirty="0"/>
              <a:t>启动定时器</a:t>
            </a:r>
            <a:r>
              <a:rPr lang="en-US" altLang="zh-CN" sz="2400" dirty="0"/>
              <a:t>PWM</a:t>
            </a:r>
            <a:r>
              <a:rPr lang="zh-CN" altLang="en-US" sz="2400" dirty="0"/>
              <a:t>模式：</a:t>
            </a:r>
            <a:endParaRPr lang="en-US" altLang="zh-CN" sz="2400" dirty="0"/>
          </a:p>
          <a:p>
            <a:pPr algn="l"/>
            <a:r>
              <a:rPr lang="en-US" altLang="zh-CN" sz="2400" dirty="0"/>
              <a:t>	</a:t>
            </a:r>
            <a:r>
              <a:rPr lang="en-US" altLang="zh-CN" sz="2400" dirty="0" err="1"/>
              <a:t>HAL_TIM_PWM_Start</a:t>
            </a:r>
            <a:r>
              <a:rPr lang="en-US" altLang="zh-CN" sz="2400" dirty="0"/>
              <a:t>(&amp;htim3, TIM_CHANNEL_1);</a:t>
            </a:r>
          </a:p>
          <a:p>
            <a:pPr algn="l"/>
            <a:r>
              <a:rPr lang="zh-CN" altLang="en-US" sz="2400" dirty="0"/>
              <a:t>更新</a:t>
            </a:r>
            <a:r>
              <a:rPr lang="en-US" altLang="zh-CN" sz="2400" dirty="0"/>
              <a:t>PWM</a:t>
            </a:r>
            <a:r>
              <a:rPr lang="zh-CN" altLang="en-US" sz="2400" dirty="0"/>
              <a:t>占空比：</a:t>
            </a:r>
            <a:endParaRPr lang="en-US" altLang="zh-CN" sz="2400" dirty="0"/>
          </a:p>
          <a:p>
            <a:pPr algn="l"/>
            <a:r>
              <a:rPr lang="en-US" altLang="zh-CN" sz="2400" dirty="0"/>
              <a:t>	htim3.Instance-&gt;CCR1 = value;</a:t>
            </a:r>
          </a:p>
        </p:txBody>
      </p:sp>
    </p:spTree>
    <p:extLst>
      <p:ext uri="{BB962C8B-B14F-4D97-AF65-F5344CB8AC3E}">
        <p14:creationId xmlns:p14="http://schemas.microsoft.com/office/powerpoint/2010/main" val="424269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9822" y="1222884"/>
            <a:ext cx="59043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ADC=Analog-Digital Converter</a:t>
            </a:r>
          </a:p>
          <a:p>
            <a:r>
              <a:rPr lang="zh-CN" altLang="en-US" sz="3200" dirty="0"/>
              <a:t>模拟</a:t>
            </a:r>
            <a:r>
              <a:rPr lang="en-US" altLang="zh-CN" sz="3200" dirty="0"/>
              <a:t>-</a:t>
            </a:r>
            <a:r>
              <a:rPr lang="zh-CN" altLang="en-US" sz="3200" dirty="0"/>
              <a:t>数字转换器：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将连续变化的模拟信号（时间及电压</a:t>
            </a:r>
            <a:r>
              <a:rPr lang="en-US" altLang="zh-CN" sz="2400" dirty="0"/>
              <a:t>/</a:t>
            </a:r>
            <a:r>
              <a:rPr lang="zh-CN" altLang="en-US" sz="2400" dirty="0"/>
              <a:t>电流等物理量）转换为离散的数字信号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时间的离散化</a:t>
            </a:r>
            <a:r>
              <a:rPr lang="en-US" altLang="zh-CN" sz="2400" dirty="0"/>
              <a:t>——</a:t>
            </a:r>
            <a:r>
              <a:rPr lang="zh-CN" altLang="en-US" sz="2400" dirty="0"/>
              <a:t>采样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电压</a:t>
            </a:r>
            <a:r>
              <a:rPr lang="en-US" altLang="zh-CN" sz="2400" dirty="0"/>
              <a:t>/</a:t>
            </a:r>
            <a:r>
              <a:rPr lang="zh-CN" altLang="en-US" sz="2400" dirty="0"/>
              <a:t>电流等物理量的离散化</a:t>
            </a:r>
            <a:r>
              <a:rPr lang="en-US" altLang="zh-CN" sz="2400" dirty="0"/>
              <a:t>——</a:t>
            </a:r>
            <a:r>
              <a:rPr lang="zh-CN" altLang="en-US" sz="2400" dirty="0"/>
              <a:t>量化</a:t>
            </a: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76256" y="0"/>
            <a:ext cx="2145701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ADC</a:t>
            </a:r>
            <a:r>
              <a:rPr lang="zh-CN" altLang="en-US" sz="3200" dirty="0"/>
              <a:t>原理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9512" y="3742567"/>
            <a:ext cx="8474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用途：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将真实世界的物理量转化为处理器能够处理的数字量；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测量：电压、电流、温度、应变、电容、电感等；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9512" y="5264846"/>
            <a:ext cx="84743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进一步的应用：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/>
              <a:t>自动控制、信号处理、通信等。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304187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9822" y="1222884"/>
            <a:ext cx="5904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重要概念：</a:t>
            </a:r>
            <a:endParaRPr lang="en-US" altLang="zh-CN" sz="3200" dirty="0"/>
          </a:p>
        </p:txBody>
      </p:sp>
      <p:sp>
        <p:nvSpPr>
          <p:cNvPr id="10" name="文本框 9"/>
          <p:cNvSpPr txBox="1"/>
          <p:nvPr/>
        </p:nvSpPr>
        <p:spPr>
          <a:xfrm>
            <a:off x="314346" y="1925897"/>
            <a:ext cx="4905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采样</a:t>
            </a:r>
            <a:r>
              <a:rPr lang="zh-CN" altLang="en-US" sz="3200" dirty="0"/>
              <a:t>：时间的离散化</a:t>
            </a:r>
            <a:endParaRPr lang="en-US" altLang="zh-CN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dirty="0"/>
              <a:t>量化：连续域</a:t>
            </a:r>
            <a:r>
              <a:rPr lang="en-US" altLang="zh-CN" sz="3200" dirty="0"/>
              <a:t>-&gt;</a:t>
            </a:r>
            <a:r>
              <a:rPr lang="zh-CN" altLang="en-US" sz="3200" dirty="0"/>
              <a:t>离散域</a:t>
            </a:r>
            <a:endParaRPr lang="en-US" altLang="zh-CN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3573016"/>
            <a:ext cx="6633567" cy="2520280"/>
          </a:xfrm>
          <a:prstGeom prst="rect">
            <a:avLst/>
          </a:prstGeom>
        </p:spPr>
      </p:pic>
      <p:sp>
        <p:nvSpPr>
          <p:cNvPr id="11" name="标题 1"/>
          <p:cNvSpPr txBox="1">
            <a:spLocks/>
          </p:cNvSpPr>
          <p:nvPr/>
        </p:nvSpPr>
        <p:spPr>
          <a:xfrm>
            <a:off x="6876256" y="0"/>
            <a:ext cx="2145701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200" dirty="0"/>
              <a:t>ADC</a:t>
            </a:r>
            <a:r>
              <a:rPr lang="zh-CN" altLang="en-US" sz="3200" dirty="0"/>
              <a:t>原理</a:t>
            </a:r>
          </a:p>
        </p:txBody>
      </p:sp>
    </p:spTree>
    <p:extLst>
      <p:ext uri="{BB962C8B-B14F-4D97-AF65-F5344CB8AC3E}">
        <p14:creationId xmlns:p14="http://schemas.microsoft.com/office/powerpoint/2010/main" val="667296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37657" y="1268760"/>
            <a:ext cx="7474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什么是逐次比较型</a:t>
            </a:r>
            <a:r>
              <a:rPr lang="en-US" altLang="zh-CN" sz="3200" dirty="0"/>
              <a:t>ADC</a:t>
            </a:r>
            <a:r>
              <a:rPr lang="zh-CN" altLang="en-US" sz="3200" dirty="0"/>
              <a:t>（</a:t>
            </a:r>
            <a:r>
              <a:rPr lang="en-US" altLang="zh-CN" sz="3200" dirty="0"/>
              <a:t>SAR ADC</a:t>
            </a:r>
            <a:r>
              <a:rPr lang="zh-CN" altLang="en-US" sz="3200" dirty="0"/>
              <a:t>）：</a:t>
            </a:r>
            <a:endParaRPr lang="en-US" altLang="zh-CN" sz="3200" dirty="0"/>
          </a:p>
          <a:p>
            <a:r>
              <a:rPr lang="en-US" altLang="zh-CN" sz="3200" dirty="0"/>
              <a:t>——</a:t>
            </a:r>
            <a:r>
              <a:rPr lang="zh-CN" altLang="en-US" sz="3200" dirty="0"/>
              <a:t>二进制搜索算法</a:t>
            </a:r>
            <a:endParaRPr lang="en-US" altLang="zh-CN" sz="3200" dirty="0"/>
          </a:p>
        </p:txBody>
      </p:sp>
      <p:pic>
        <p:nvPicPr>
          <p:cNvPr id="10" name="Picture 2" descr="C:\Documents and Settings\savage\Desktop\NUEDC\ref\1080Fig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79204"/>
            <a:ext cx="4191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savage\Desktop\NUEDC\ref\1080Fig0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4904"/>
            <a:ext cx="333375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标题 1"/>
          <p:cNvSpPr txBox="1">
            <a:spLocks/>
          </p:cNvSpPr>
          <p:nvPr/>
        </p:nvSpPr>
        <p:spPr>
          <a:xfrm>
            <a:off x="6876256" y="0"/>
            <a:ext cx="2145701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200" dirty="0"/>
              <a:t>ADC</a:t>
            </a:r>
            <a:r>
              <a:rPr lang="zh-CN" altLang="en-US" sz="3200" dirty="0"/>
              <a:t>原理</a:t>
            </a:r>
          </a:p>
        </p:txBody>
      </p:sp>
    </p:spTree>
    <p:extLst>
      <p:ext uri="{BB962C8B-B14F-4D97-AF65-F5344CB8AC3E}">
        <p14:creationId xmlns:p14="http://schemas.microsoft.com/office/powerpoint/2010/main" val="1122283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37657" y="1268760"/>
            <a:ext cx="452237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</a:t>
            </a:r>
            <a:r>
              <a:rPr lang="zh-CN" altLang="en-US" sz="3200" dirty="0"/>
              <a:t>片上</a:t>
            </a:r>
            <a:r>
              <a:rPr lang="en-US" altLang="zh-CN" sz="3200" dirty="0"/>
              <a:t>ADC</a:t>
            </a:r>
            <a:r>
              <a:rPr lang="zh-CN" altLang="en-US" sz="3200" dirty="0"/>
              <a:t>的主要特点：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逐次比较型</a:t>
            </a:r>
            <a:r>
              <a:rPr lang="en-US" altLang="zh-CN" dirty="0"/>
              <a:t>ADC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内置采样保持器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12bit</a:t>
            </a:r>
            <a:r>
              <a:rPr lang="zh-CN" altLang="en-US" dirty="0"/>
              <a:t>分辨力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最多</a:t>
            </a:r>
            <a:r>
              <a:rPr lang="en-US" altLang="zh-CN" dirty="0"/>
              <a:t>13</a:t>
            </a:r>
            <a:r>
              <a:rPr lang="zh-CN" altLang="en-US" dirty="0"/>
              <a:t>通道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最小转换周期：</a:t>
            </a:r>
            <a:r>
              <a:rPr lang="en-US" altLang="zh-CN" dirty="0"/>
              <a:t>1us</a:t>
            </a:r>
            <a:r>
              <a:rPr lang="zh-CN" altLang="en-US" dirty="0"/>
              <a:t>（</a:t>
            </a:r>
            <a:r>
              <a:rPr lang="en-US" altLang="zh-CN" dirty="0"/>
              <a:t>ADC CLK=14MHz</a:t>
            </a:r>
            <a:r>
              <a:rPr lang="zh-CN" altLang="en-US" dirty="0"/>
              <a:t>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最大转换误差：</a:t>
            </a:r>
            <a:r>
              <a:rPr lang="en-US" altLang="zh-CN" dirty="0"/>
              <a:t>±5LSB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内置温度传感器</a:t>
            </a: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211961" y="44624"/>
            <a:ext cx="4923530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单片机片内</a:t>
            </a:r>
            <a:r>
              <a:rPr lang="en-US" altLang="zh-CN" sz="3200" dirty="0"/>
              <a:t>ADC</a:t>
            </a:r>
            <a:r>
              <a:rPr lang="zh-CN" altLang="en-US" sz="3200" dirty="0"/>
              <a:t>简介</a:t>
            </a:r>
            <a:endParaRPr lang="en-US" altLang="zh-CN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124744"/>
            <a:ext cx="3797519" cy="520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1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单片机中断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单片机时钟定时器简介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 err="1"/>
              <a:t>Systick</a:t>
            </a:r>
            <a:r>
              <a:rPr lang="en-US" altLang="zh-CN" sz="2800" dirty="0"/>
              <a:t>——</a:t>
            </a:r>
            <a:r>
              <a:rPr lang="zh-CN" altLang="en-US" sz="2800" dirty="0"/>
              <a:t>可替代</a:t>
            </a:r>
            <a:r>
              <a:rPr lang="en-US" altLang="zh-CN" sz="2800" dirty="0"/>
              <a:t>TIM</a:t>
            </a:r>
            <a:r>
              <a:rPr lang="zh-CN" altLang="en-US" sz="2800" dirty="0"/>
              <a:t>定时中断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ADC</a:t>
            </a:r>
            <a:r>
              <a:rPr lang="zh-CN" altLang="en-US" sz="2800" dirty="0"/>
              <a:t>原理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单片机片内</a:t>
            </a:r>
            <a:r>
              <a:rPr lang="en-US" altLang="zh-CN" sz="2800" dirty="0"/>
              <a:t>ADC</a:t>
            </a:r>
            <a:r>
              <a:rPr lang="zh-CN" altLang="en-US" sz="2800" dirty="0"/>
              <a:t>简介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与</a:t>
            </a:r>
            <a:r>
              <a:rPr lang="en-US" altLang="zh-CN" sz="2800" dirty="0"/>
              <a:t>PC</a:t>
            </a:r>
            <a:r>
              <a:rPr lang="zh-CN" altLang="en-US" sz="2800" dirty="0"/>
              <a:t>的通信</a:t>
            </a:r>
            <a:r>
              <a:rPr lang="en-US" altLang="zh-CN" sz="2800" dirty="0"/>
              <a:t>——UART</a:t>
            </a:r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13283" y="1196752"/>
            <a:ext cx="7223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</a:t>
            </a:r>
            <a:r>
              <a:rPr lang="zh-CN" altLang="en-US" sz="3200" dirty="0"/>
              <a:t>片上</a:t>
            </a:r>
            <a:r>
              <a:rPr lang="en-US" altLang="zh-CN" sz="3200" dirty="0"/>
              <a:t>ADC</a:t>
            </a:r>
            <a:r>
              <a:rPr lang="zh-CN" altLang="en-US" sz="3200" dirty="0"/>
              <a:t>相关的信号：</a:t>
            </a:r>
            <a:endParaRPr lang="en-US" altLang="zh-CN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7"/>
              <p:cNvSpPr txBox="1"/>
              <p:nvPr/>
            </p:nvSpPr>
            <p:spPr>
              <a:xfrm>
                <a:off x="305780" y="4482973"/>
                <a:ext cx="7416824" cy="1503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/>
                  <a:t>ADC_DR</a:t>
                </a:r>
                <a:r>
                  <a:rPr lang="zh-CN" altLang="en-US" sz="3200" dirty="0"/>
                  <a:t>读取的值与真实电压的关系：</a:t>
                </a:r>
                <a:endParaRPr lang="en-US" altLang="zh-CN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b="0" i="1" smtClean="0">
                          <a:latin typeface="Cambria Math" panose="02040503050406030204" pitchFamily="18" charset="0"/>
                        </a:rPr>
                        <m:t>𝑉𝑖𝑛</m:t>
                      </m:r>
                      <m:r>
                        <a:rPr lang="en-US" altLang="zh-CN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3200" b="0" i="1" smtClean="0"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3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altLang="zh-CN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3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altLang="zh-CN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  <m:r>
                                <a:rPr lang="en-US" altLang="zh-CN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3200" dirty="0"/>
              </a:p>
            </p:txBody>
          </p:sp>
        </mc:Choice>
        <mc:Fallback xmlns="">
          <p:sp>
            <p:nvSpPr>
              <p:cNvPr id="10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80" y="4482973"/>
                <a:ext cx="7416824" cy="1503553"/>
              </a:xfrm>
              <a:prstGeom prst="rect">
                <a:avLst/>
              </a:prstGeom>
              <a:blipFill rotWithShape="0">
                <a:blip r:embed="rId2"/>
                <a:stretch>
                  <a:fillRect l="-2054" t="-7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887924"/>
            <a:ext cx="6348825" cy="2448817"/>
          </a:xfrm>
          <a:prstGeom prst="rect">
            <a:avLst/>
          </a:prstGeom>
        </p:spPr>
      </p:pic>
      <p:sp>
        <p:nvSpPr>
          <p:cNvPr id="11" name="标题 1"/>
          <p:cNvSpPr txBox="1">
            <a:spLocks/>
          </p:cNvSpPr>
          <p:nvPr/>
        </p:nvSpPr>
        <p:spPr>
          <a:xfrm>
            <a:off x="4220470" y="22495"/>
            <a:ext cx="4923530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200" dirty="0"/>
              <a:t>STM32</a:t>
            </a:r>
            <a:r>
              <a:rPr lang="zh-CN" altLang="en-US" sz="3200" dirty="0"/>
              <a:t>单片机片内</a:t>
            </a:r>
            <a:r>
              <a:rPr lang="en-US" altLang="zh-CN" sz="3200" dirty="0"/>
              <a:t>ADC</a:t>
            </a:r>
            <a:r>
              <a:rPr lang="zh-CN" altLang="en-US" sz="3200" dirty="0"/>
              <a:t>简介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2772484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13283" y="1196752"/>
            <a:ext cx="7223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STM32F103</a:t>
            </a:r>
            <a:r>
              <a:rPr lang="zh-CN" altLang="en-US" sz="3200" dirty="0"/>
              <a:t>片上</a:t>
            </a:r>
            <a:r>
              <a:rPr lang="en-US" altLang="zh-CN" sz="3200" dirty="0"/>
              <a:t>ADC</a:t>
            </a:r>
            <a:r>
              <a:rPr lang="zh-CN" altLang="en-US" sz="3200" dirty="0"/>
              <a:t>相关的</a:t>
            </a:r>
            <a:r>
              <a:rPr lang="en-US" altLang="zh-CN" sz="3200" dirty="0"/>
              <a:t>HAL</a:t>
            </a:r>
            <a:r>
              <a:rPr lang="zh-CN" altLang="en-US" sz="3200" dirty="0"/>
              <a:t>函数：</a:t>
            </a:r>
            <a:endParaRPr lang="en-US" altLang="zh-CN" sz="3200" dirty="0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4220470" y="22495"/>
            <a:ext cx="4923530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3200" dirty="0"/>
              <a:t>STM32</a:t>
            </a:r>
            <a:r>
              <a:rPr lang="zh-CN" altLang="en-US" sz="3200" dirty="0"/>
              <a:t>单片机片内</a:t>
            </a:r>
            <a:r>
              <a:rPr lang="en-US" altLang="zh-CN" sz="3200" dirty="0"/>
              <a:t>ADC</a:t>
            </a:r>
            <a:r>
              <a:rPr lang="zh-CN" altLang="en-US" sz="3200" dirty="0"/>
              <a:t>简介</a:t>
            </a:r>
            <a:endParaRPr lang="en-US" altLang="zh-CN" sz="3200" dirty="0"/>
          </a:p>
        </p:txBody>
      </p:sp>
      <p:sp>
        <p:nvSpPr>
          <p:cNvPr id="3" name="文本框 2"/>
          <p:cNvSpPr txBox="1"/>
          <p:nvPr/>
        </p:nvSpPr>
        <p:spPr>
          <a:xfrm>
            <a:off x="467544" y="2132856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/>
              <a:t>HAL_ADC_Start</a:t>
            </a:r>
            <a:r>
              <a:rPr lang="en-US" altLang="zh-CN" sz="2400" dirty="0"/>
              <a:t>(&amp;hadc1);</a:t>
            </a:r>
          </a:p>
          <a:p>
            <a:endParaRPr lang="en-US" altLang="zh-CN" sz="2400" dirty="0"/>
          </a:p>
          <a:p>
            <a:r>
              <a:rPr lang="en-US" altLang="zh-CN" sz="2400" dirty="0" err="1"/>
              <a:t>HAL_ADC_PollForConversion</a:t>
            </a:r>
            <a:r>
              <a:rPr lang="en-US" altLang="zh-CN" sz="2400" dirty="0"/>
              <a:t>(&amp;hadc1, 10);</a:t>
            </a:r>
          </a:p>
          <a:p>
            <a:endParaRPr lang="en-US" altLang="zh-CN" sz="2400" dirty="0"/>
          </a:p>
          <a:p>
            <a:r>
              <a:rPr lang="en-US" altLang="zh-CN" sz="2400" dirty="0" err="1"/>
              <a:t>HAL_ADC_GetState</a:t>
            </a:r>
            <a:r>
              <a:rPr lang="en-US" altLang="zh-CN" sz="2400" dirty="0"/>
              <a:t>(&amp;hadc1);</a:t>
            </a:r>
          </a:p>
          <a:p>
            <a:endParaRPr lang="en-US" altLang="zh-CN" sz="2400" dirty="0"/>
          </a:p>
          <a:p>
            <a:r>
              <a:rPr lang="en-US" altLang="zh-CN" sz="2400" dirty="0" err="1"/>
              <a:t>HAL_ADC_GetValue</a:t>
            </a:r>
            <a:r>
              <a:rPr lang="en-US" altLang="zh-CN" sz="2400" dirty="0"/>
              <a:t>(&amp;hadc1);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76085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067" y="1268760"/>
            <a:ext cx="8338389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小任务：采集开发板上电位器的滑动端电压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3</a:t>
            </a:r>
            <a:r>
              <a:rPr lang="zh-CN" altLang="en-US" sz="3200" dirty="0"/>
              <a:t>：采集电压信号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72322" y="2132856"/>
            <a:ext cx="8338389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HOWTO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使用一个电位器，两个固定端分别接</a:t>
            </a:r>
            <a:r>
              <a:rPr lang="en-US" altLang="zh-CN" sz="2400" dirty="0"/>
              <a:t>3.3V</a:t>
            </a:r>
            <a:r>
              <a:rPr lang="zh-CN" altLang="en-US" sz="2400" dirty="0"/>
              <a:t>和</a:t>
            </a:r>
            <a:r>
              <a:rPr lang="en-US" altLang="zh-CN" sz="2400" dirty="0"/>
              <a:t>GND</a:t>
            </a:r>
            <a:r>
              <a:rPr lang="zh-CN" altLang="en-US" sz="2400" dirty="0"/>
              <a:t>，滑动端连接</a:t>
            </a:r>
            <a:r>
              <a:rPr lang="en-US" altLang="zh-CN" sz="2400" dirty="0"/>
              <a:t>PA0</a:t>
            </a:r>
            <a:r>
              <a:rPr lang="zh-CN" altLang="en-US" sz="2400" dirty="0"/>
              <a:t>，电压</a:t>
            </a:r>
            <a:r>
              <a:rPr lang="en-US" altLang="zh-CN" sz="2400" dirty="0"/>
              <a:t>0~3.3V</a:t>
            </a:r>
            <a:r>
              <a:rPr lang="zh-CN" altLang="en-US" sz="2400" dirty="0"/>
              <a:t>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使用</a:t>
            </a:r>
            <a:r>
              <a:rPr lang="en-US" altLang="zh-CN" sz="2400" dirty="0" err="1"/>
              <a:t>CubeMX</a:t>
            </a:r>
            <a:r>
              <a:rPr lang="zh-CN" altLang="en-US" sz="2400" dirty="0"/>
              <a:t>配置</a:t>
            </a:r>
            <a:r>
              <a:rPr lang="en-US" altLang="zh-CN" sz="2400" dirty="0"/>
              <a:t>ADC</a:t>
            </a:r>
            <a:r>
              <a:rPr lang="zh-CN" altLang="en-US" sz="2400" dirty="0"/>
              <a:t>和相应引脚；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在</a:t>
            </a:r>
            <a:r>
              <a:rPr lang="en-US" altLang="zh-CN" sz="2400" dirty="0"/>
              <a:t>Main</a:t>
            </a:r>
            <a:r>
              <a:rPr lang="zh-CN" altLang="en-US" sz="2400" dirty="0"/>
              <a:t>函数主循环内调用</a:t>
            </a:r>
            <a:r>
              <a:rPr lang="en-US" altLang="zh-CN" sz="2400" dirty="0"/>
              <a:t>ADC</a:t>
            </a:r>
            <a:r>
              <a:rPr lang="zh-CN" altLang="en-US" sz="2400" dirty="0"/>
              <a:t>函数读取</a:t>
            </a:r>
            <a:r>
              <a:rPr lang="en-US" altLang="zh-CN" sz="2400" dirty="0"/>
              <a:t>ADC_DR</a:t>
            </a:r>
            <a:r>
              <a:rPr lang="zh-CN" altLang="en-US" sz="2400" dirty="0"/>
              <a:t>寄存器值；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转换为你能看得懂的电压值</a:t>
            </a:r>
            <a:r>
              <a:rPr lang="en-US" altLang="zh-CN" sz="24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2400" dirty="0"/>
              <a:t>使用</a:t>
            </a:r>
            <a:r>
              <a:rPr lang="en-US" altLang="zh-CN" sz="2400" dirty="0"/>
              <a:t>LED</a:t>
            </a:r>
            <a:r>
              <a:rPr lang="zh-CN" altLang="en-US" sz="2400" dirty="0"/>
              <a:t>数码管显示电位器旋转的百分比</a:t>
            </a:r>
          </a:p>
        </p:txBody>
      </p:sp>
    </p:spTree>
    <p:extLst>
      <p:ext uri="{BB962C8B-B14F-4D97-AF65-F5344CB8AC3E}">
        <p14:creationId xmlns:p14="http://schemas.microsoft.com/office/powerpoint/2010/main" val="3276493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067" y="1268760"/>
            <a:ext cx="8338389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小任务：采集开发板上电位器的滑动端电压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3</a:t>
            </a:r>
            <a:r>
              <a:rPr lang="zh-CN" altLang="en-US" sz="3200" dirty="0"/>
              <a:t>：采集电压信号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467544" y="2136264"/>
            <a:ext cx="8338389" cy="3957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方法</a:t>
            </a:r>
            <a:r>
              <a:rPr lang="en-US" altLang="zh-CN" sz="2400" dirty="0"/>
              <a:t>1</a:t>
            </a:r>
            <a:r>
              <a:rPr lang="zh-CN" altLang="en-US" sz="2400" dirty="0"/>
              <a:t>：单次读取（软件启动采样）</a:t>
            </a:r>
            <a:endParaRPr lang="en-US" altLang="zh-CN" sz="2400" dirty="0"/>
          </a:p>
          <a:p>
            <a:pPr algn="l"/>
            <a:r>
              <a:rPr lang="zh-CN" altLang="en-US" sz="1600" dirty="0"/>
              <a:t>步骤：</a:t>
            </a:r>
            <a:endParaRPr lang="en-US" altLang="zh-CN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初始化：</a:t>
            </a:r>
            <a:endParaRPr lang="en-US" altLang="zh-CN" sz="1600" dirty="0"/>
          </a:p>
          <a:p>
            <a:pPr algn="l"/>
            <a:r>
              <a:rPr lang="en-US" altLang="zh-CN" sz="1600" dirty="0"/>
              <a:t>	MX_ADC1_Init();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启动转换：</a:t>
            </a:r>
            <a:r>
              <a:rPr lang="en-US" altLang="zh-CN" sz="1600" dirty="0"/>
              <a:t>\</a:t>
            </a:r>
          </a:p>
          <a:p>
            <a:pPr algn="l"/>
            <a:r>
              <a:rPr lang="en-US" altLang="zh-CN" sz="1600" dirty="0"/>
              <a:t>	</a:t>
            </a:r>
            <a:r>
              <a:rPr lang="en-US" altLang="zh-CN" sz="1600" dirty="0" err="1"/>
              <a:t>HAL_ADC_Start</a:t>
            </a:r>
            <a:r>
              <a:rPr lang="en-US" altLang="zh-CN" sz="1600" dirty="0"/>
              <a:t>(&amp;hadc1);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轮询等待转换结束：</a:t>
            </a:r>
            <a:r>
              <a:rPr lang="en-US" altLang="zh-CN" sz="1600" dirty="0"/>
              <a:t> </a:t>
            </a:r>
          </a:p>
          <a:p>
            <a:pPr algn="l"/>
            <a:r>
              <a:rPr lang="en-US" altLang="zh-CN" sz="1600" dirty="0"/>
              <a:t>	</a:t>
            </a:r>
            <a:r>
              <a:rPr lang="en-US" altLang="zh-CN" sz="1600" dirty="0" err="1"/>
              <a:t>HAL_ADC_PollForConversion</a:t>
            </a:r>
            <a:r>
              <a:rPr lang="en-US" altLang="zh-CN" sz="1600" dirty="0"/>
              <a:t>(&amp;hadc1, 10);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判断标志位：</a:t>
            </a:r>
            <a:endParaRPr lang="en-US" altLang="zh-CN" sz="1600" dirty="0"/>
          </a:p>
          <a:p>
            <a:pPr algn="l"/>
            <a:r>
              <a:rPr lang="en-US" altLang="zh-CN" sz="1600" dirty="0"/>
              <a:t>	if(HAL_IS_BIT_SET(</a:t>
            </a:r>
            <a:r>
              <a:rPr lang="en-US" altLang="zh-CN" sz="1600" dirty="0" err="1"/>
              <a:t>HAL_ADC_GetState</a:t>
            </a:r>
            <a:r>
              <a:rPr lang="en-US" altLang="zh-CN" sz="1600" dirty="0"/>
              <a:t>(&amp;hadc1), HAL_ADC_STATE_REG_EOC))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读取</a:t>
            </a:r>
            <a:r>
              <a:rPr lang="en-US" altLang="zh-CN" sz="1600" dirty="0"/>
              <a:t>raw</a:t>
            </a:r>
            <a:r>
              <a:rPr lang="zh-CN" altLang="en-US" sz="1600" dirty="0"/>
              <a:t>值：</a:t>
            </a:r>
            <a:endParaRPr lang="en-US" altLang="zh-CN" sz="1600" dirty="0"/>
          </a:p>
          <a:p>
            <a:pPr algn="l"/>
            <a:r>
              <a:rPr lang="en-US" altLang="zh-CN" sz="1600" dirty="0"/>
              <a:t>	</a:t>
            </a:r>
            <a:r>
              <a:rPr lang="en-US" altLang="zh-CN" sz="1600" dirty="0" err="1"/>
              <a:t>adc_value</a:t>
            </a:r>
            <a:r>
              <a:rPr lang="en-US" altLang="zh-CN" sz="1600" dirty="0"/>
              <a:t>=</a:t>
            </a:r>
            <a:r>
              <a:rPr lang="en-US" altLang="zh-CN" sz="1600" dirty="0" err="1"/>
              <a:t>HAL_ADC_GetValue</a:t>
            </a:r>
            <a:r>
              <a:rPr lang="en-US" altLang="zh-CN" sz="1600" dirty="0"/>
              <a:t>(&amp;hadc1);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利用</a:t>
            </a:r>
            <a:r>
              <a:rPr lang="en-US" altLang="zh-CN" sz="1600" dirty="0"/>
              <a:t>ADC</a:t>
            </a:r>
            <a:r>
              <a:rPr lang="zh-CN" altLang="en-US" sz="1600" dirty="0"/>
              <a:t>公式将</a:t>
            </a:r>
            <a:r>
              <a:rPr lang="en-US" altLang="zh-CN" sz="1600" dirty="0"/>
              <a:t>raw</a:t>
            </a:r>
            <a:r>
              <a:rPr lang="zh-CN" altLang="en-US" sz="1600" dirty="0"/>
              <a:t>值转换为可用数据：</a:t>
            </a:r>
            <a:endParaRPr lang="en-US" altLang="zh-CN" sz="1600" dirty="0"/>
          </a:p>
          <a:p>
            <a:pPr algn="l"/>
            <a:r>
              <a:rPr lang="en-US" altLang="zh-CN" sz="1600" dirty="0"/>
              <a:t>	volt = </a:t>
            </a:r>
            <a:r>
              <a:rPr lang="en-US" altLang="zh-CN" sz="1600" dirty="0" err="1"/>
              <a:t>adc_value</a:t>
            </a:r>
            <a:r>
              <a:rPr lang="en-US" altLang="zh-CN" sz="1600" dirty="0"/>
              <a:t>*3.3/4096;</a:t>
            </a:r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3206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5780" y="980728"/>
            <a:ext cx="8338389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小任务：采集开发板上电位器的滑动端电压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3</a:t>
            </a:r>
            <a:r>
              <a:rPr lang="zh-CN" altLang="en-US" sz="3200" dirty="0"/>
              <a:t>：采集电压信号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38067" y="1844824"/>
            <a:ext cx="8338389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方法</a:t>
            </a:r>
            <a:r>
              <a:rPr lang="en-US" altLang="zh-CN" sz="2400" dirty="0"/>
              <a:t>2</a:t>
            </a:r>
            <a:r>
              <a:rPr lang="zh-CN" altLang="en-US" sz="2400" dirty="0"/>
              <a:t>：连续定时读取，中断模式（定时器启动采样）</a:t>
            </a:r>
            <a:endParaRPr lang="en-US" altLang="zh-CN" sz="2400" dirty="0"/>
          </a:p>
          <a:p>
            <a:pPr algn="l"/>
            <a:r>
              <a:rPr lang="zh-CN" altLang="en-US" sz="1900" dirty="0"/>
              <a:t>步骤：</a:t>
            </a:r>
            <a:endParaRPr lang="en-US" altLang="zh-CN" sz="19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1900" dirty="0" err="1"/>
              <a:t>CubeMX</a:t>
            </a:r>
            <a:r>
              <a:rPr lang="zh-CN" altLang="en-US" sz="1900" dirty="0"/>
              <a:t>中设置定时器</a:t>
            </a:r>
            <a:r>
              <a:rPr lang="en-US" altLang="zh-CN" sz="1900" dirty="0"/>
              <a:t>TIM3</a:t>
            </a:r>
            <a:r>
              <a:rPr lang="zh-CN" altLang="en-US" sz="1900" dirty="0"/>
              <a:t>：</a:t>
            </a:r>
            <a:endParaRPr lang="en-US" altLang="zh-CN" sz="19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1600" dirty="0"/>
              <a:t>Cube</a:t>
            </a:r>
            <a:r>
              <a:rPr lang="zh-CN" altLang="en-US" sz="1600" dirty="0"/>
              <a:t>配置</a:t>
            </a:r>
            <a:r>
              <a:rPr lang="en-US" altLang="zh-CN" sz="1600" dirty="0"/>
              <a:t>PSC</a:t>
            </a:r>
            <a:r>
              <a:rPr lang="zh-CN" altLang="en-US" sz="1600" dirty="0"/>
              <a:t>和</a:t>
            </a:r>
            <a:r>
              <a:rPr lang="en-US" altLang="zh-CN" sz="1600" dirty="0"/>
              <a:t>ARR</a:t>
            </a:r>
            <a:r>
              <a:rPr lang="zh-CN" altLang="en-US" sz="1600" dirty="0"/>
              <a:t>确定采样周期</a:t>
            </a:r>
            <a:endParaRPr lang="en-US" altLang="zh-CN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600" dirty="0"/>
              <a:t>配置</a:t>
            </a:r>
            <a:r>
              <a:rPr lang="en-US" altLang="zh-CN" sz="1600" dirty="0"/>
              <a:t>TRGO</a:t>
            </a:r>
            <a:r>
              <a:rPr lang="zh-CN" altLang="en-US" sz="1600" dirty="0"/>
              <a:t>将</a:t>
            </a:r>
            <a:r>
              <a:rPr lang="en-US" altLang="zh-CN" sz="1600" dirty="0"/>
              <a:t>Trigger Event Selection</a:t>
            </a:r>
            <a:r>
              <a:rPr lang="zh-CN" altLang="en-US" sz="1600" dirty="0"/>
              <a:t>改为</a:t>
            </a:r>
            <a:r>
              <a:rPr lang="en-US" altLang="zh-CN" sz="1600" dirty="0"/>
              <a:t>Update Event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2000" dirty="0" err="1"/>
              <a:t>CubeMX</a:t>
            </a:r>
            <a:r>
              <a:rPr lang="zh-CN" altLang="en-US" sz="2000" dirty="0"/>
              <a:t>中设置</a:t>
            </a:r>
            <a:r>
              <a:rPr lang="en-US" altLang="zh-CN" sz="1900" dirty="0"/>
              <a:t>ADC</a:t>
            </a:r>
            <a:r>
              <a:rPr lang="zh-CN" altLang="en-US" sz="1900" dirty="0"/>
              <a:t>：</a:t>
            </a:r>
            <a:endParaRPr lang="en-US" altLang="zh-CN" sz="19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600" dirty="0"/>
              <a:t>启用通道</a:t>
            </a:r>
            <a:r>
              <a:rPr lang="en-US" altLang="zh-CN" sz="1600" dirty="0"/>
              <a:t>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600" dirty="0"/>
              <a:t>配置分频</a:t>
            </a:r>
            <a:r>
              <a:rPr lang="en-US" altLang="zh-CN" sz="1600" dirty="0"/>
              <a:t>Clock </a:t>
            </a:r>
            <a:r>
              <a:rPr lang="en-US" altLang="zh-CN" sz="1600" dirty="0" err="1"/>
              <a:t>Prescaler</a:t>
            </a:r>
            <a:r>
              <a:rPr lang="zh-CN" altLang="en-US" sz="1600" dirty="0"/>
              <a:t>和</a:t>
            </a:r>
            <a:r>
              <a:rPr lang="en-US" altLang="zh-CN" sz="1600" dirty="0" err="1"/>
              <a:t>SamplingTime</a:t>
            </a:r>
            <a:r>
              <a:rPr lang="en-US" altLang="zh-CN" sz="1600" dirty="0"/>
              <a:t> Common1/2</a:t>
            </a:r>
            <a:r>
              <a:rPr lang="zh-CN" altLang="en-US" sz="1600" dirty="0"/>
              <a:t>，根据预想的采样率设置，尽量增加</a:t>
            </a:r>
            <a:r>
              <a:rPr lang="en-US" altLang="zh-CN" sz="1600" dirty="0"/>
              <a:t>cycle</a:t>
            </a:r>
            <a:r>
              <a:rPr lang="zh-CN" altLang="en-US" sz="1600" dirty="0"/>
              <a:t>数以提高</a:t>
            </a:r>
            <a:r>
              <a:rPr lang="en-US" altLang="zh-CN" sz="1600" dirty="0"/>
              <a:t>ADC</a:t>
            </a:r>
            <a:r>
              <a:rPr lang="zh-CN" altLang="en-US" sz="1600" dirty="0"/>
              <a:t>的输入阻抗</a:t>
            </a:r>
            <a:endParaRPr lang="en-US" altLang="zh-CN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600" dirty="0"/>
              <a:t>配置</a:t>
            </a:r>
            <a:r>
              <a:rPr lang="en-US" sz="1600" b="1" dirty="0"/>
              <a:t>External Trigger Conversion Source</a:t>
            </a:r>
            <a:r>
              <a:rPr lang="zh-CN" altLang="en-US" sz="1600" b="1" dirty="0"/>
              <a:t>将启动源</a:t>
            </a:r>
            <a:r>
              <a:rPr lang="zh-CN" altLang="en-US" sz="1600" dirty="0"/>
              <a:t>改为</a:t>
            </a:r>
            <a:r>
              <a:rPr lang="en-US" altLang="zh-CN" sz="1600" dirty="0"/>
              <a:t>TIM3 Trigger Out Event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en-US" sz="1600" dirty="0"/>
              <a:t>在</a:t>
            </a:r>
            <a:r>
              <a:rPr lang="en-US" altLang="zh-CN" sz="1600" dirty="0"/>
              <a:t>NVIC</a:t>
            </a:r>
            <a:r>
              <a:rPr lang="zh-CN" altLang="en-US" sz="1600" dirty="0"/>
              <a:t>标签下使能</a:t>
            </a:r>
            <a:r>
              <a:rPr lang="en-US" altLang="zh-CN" sz="1600" dirty="0"/>
              <a:t>ADC1</a:t>
            </a:r>
            <a:r>
              <a:rPr lang="zh-CN" altLang="en-US" sz="1600" dirty="0"/>
              <a:t>中断</a:t>
            </a:r>
            <a:endParaRPr lang="en-US" altLang="zh-CN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CN" sz="1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5230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5780" y="980728"/>
            <a:ext cx="8338389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小任务：采集开发板上电位器的滑动端电压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3</a:t>
            </a:r>
            <a:r>
              <a:rPr lang="zh-CN" altLang="en-US" sz="3200" dirty="0"/>
              <a:t>：采集电压信号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38067" y="1844824"/>
            <a:ext cx="8338389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方法</a:t>
            </a:r>
            <a:r>
              <a:rPr lang="en-US" altLang="zh-CN" sz="2400" dirty="0"/>
              <a:t>2</a:t>
            </a:r>
            <a:r>
              <a:rPr lang="zh-CN" altLang="en-US" sz="2400" dirty="0"/>
              <a:t>：连续定时读取，中断模式（定时器启动采样）</a:t>
            </a:r>
            <a:endParaRPr lang="en-US" altLang="zh-CN" sz="2400" dirty="0"/>
          </a:p>
          <a:p>
            <a:pPr algn="l"/>
            <a:endParaRPr lang="en-US" altLang="zh-CN" sz="2400" dirty="0"/>
          </a:p>
          <a:p>
            <a:pPr algn="l"/>
            <a:r>
              <a:rPr lang="zh-CN" altLang="en-US" sz="1900" dirty="0"/>
              <a:t>步骤（续）：在代码中</a:t>
            </a:r>
            <a:endParaRPr lang="en-US" altLang="zh-CN" sz="19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初始化：</a:t>
            </a:r>
            <a:endParaRPr lang="en-US" altLang="zh-CN" sz="1900" dirty="0"/>
          </a:p>
          <a:p>
            <a:pPr algn="l"/>
            <a:r>
              <a:rPr lang="en-US" altLang="zh-CN" sz="1900" dirty="0"/>
              <a:t>	MX_ADC1_Init();</a:t>
            </a:r>
          </a:p>
          <a:p>
            <a:pPr algn="l"/>
            <a:r>
              <a:rPr lang="en-US" altLang="zh-CN" sz="1900" dirty="0"/>
              <a:t>	MX_TIM3_Init();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启动转换：</a:t>
            </a:r>
            <a:endParaRPr lang="en-US" altLang="zh-CN" sz="1900" dirty="0"/>
          </a:p>
          <a:p>
            <a:pPr algn="l"/>
            <a:r>
              <a:rPr lang="en-US" altLang="zh-CN" sz="1900" dirty="0"/>
              <a:t>	</a:t>
            </a:r>
            <a:r>
              <a:rPr lang="en-US" altLang="zh-CN" sz="1900" dirty="0" err="1"/>
              <a:t>HAL_ADC_Start_IT</a:t>
            </a:r>
            <a:r>
              <a:rPr lang="en-US" altLang="zh-CN" sz="1900" dirty="0"/>
              <a:t>(&amp;hadc1);</a:t>
            </a:r>
          </a:p>
          <a:p>
            <a:pPr algn="l"/>
            <a:r>
              <a:rPr lang="en-US" altLang="zh-CN" sz="1900" dirty="0"/>
              <a:t>	</a:t>
            </a:r>
            <a:r>
              <a:rPr lang="en-US" altLang="zh-CN" sz="1900" dirty="0" err="1"/>
              <a:t>HAL_TIM_Base_Start</a:t>
            </a:r>
            <a:r>
              <a:rPr lang="en-US" altLang="zh-CN" sz="1900" dirty="0"/>
              <a:t>(&amp;htim3);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声明</a:t>
            </a:r>
            <a:r>
              <a:rPr lang="en-US" altLang="zh-CN" sz="1900" dirty="0"/>
              <a:t>ADC</a:t>
            </a:r>
            <a:r>
              <a:rPr lang="zh-CN" altLang="en-US" sz="1900" dirty="0"/>
              <a:t>中断回调函数：</a:t>
            </a:r>
            <a:r>
              <a:rPr lang="en-US" altLang="zh-CN" sz="1900" dirty="0"/>
              <a:t> </a:t>
            </a:r>
          </a:p>
          <a:p>
            <a:pPr algn="l"/>
            <a:r>
              <a:rPr lang="en-US" altLang="zh-CN" sz="1900" dirty="0"/>
              <a:t>	void </a:t>
            </a:r>
            <a:r>
              <a:rPr lang="en-US" altLang="zh-CN" sz="1900" dirty="0" err="1"/>
              <a:t>HAL_ADC_ConvCpltCallback</a:t>
            </a:r>
            <a:r>
              <a:rPr lang="en-US" altLang="zh-CN" sz="1900" dirty="0"/>
              <a:t>(</a:t>
            </a:r>
            <a:r>
              <a:rPr lang="en-US" altLang="zh-CN" sz="1900" dirty="0" err="1"/>
              <a:t>ADC_HandleTypeDef</a:t>
            </a:r>
            <a:r>
              <a:rPr lang="en-US" altLang="zh-CN" sz="1900" dirty="0"/>
              <a:t>* </a:t>
            </a:r>
            <a:r>
              <a:rPr lang="en-US" altLang="zh-CN" sz="1900" dirty="0" err="1"/>
              <a:t>hadc</a:t>
            </a:r>
            <a:r>
              <a:rPr lang="en-US" altLang="zh-CN" sz="1900" dirty="0"/>
              <a:t>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在回调函数中判断标志位：</a:t>
            </a:r>
            <a:endParaRPr lang="en-US" altLang="zh-CN" sz="1900" dirty="0"/>
          </a:p>
          <a:p>
            <a:pPr algn="l"/>
            <a:r>
              <a:rPr lang="en-US" altLang="zh-CN" sz="1900" dirty="0"/>
              <a:t>	if(HAL_IS_BIT_SET(</a:t>
            </a:r>
            <a:r>
              <a:rPr lang="en-US" altLang="zh-CN" sz="1900" dirty="0" err="1"/>
              <a:t>HAL_ADC_GetState</a:t>
            </a:r>
            <a:r>
              <a:rPr lang="en-US" altLang="zh-CN" sz="1900" dirty="0"/>
              <a:t>(&amp;hadc1), HAL_ADC_STATE_REG_EOC))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读取</a:t>
            </a:r>
            <a:r>
              <a:rPr lang="en-US" altLang="zh-CN" sz="1900" dirty="0"/>
              <a:t>raw</a:t>
            </a:r>
            <a:r>
              <a:rPr lang="zh-CN" altLang="en-US" sz="1900" dirty="0"/>
              <a:t>值：</a:t>
            </a:r>
            <a:endParaRPr lang="en-US" altLang="zh-CN" sz="1900" dirty="0"/>
          </a:p>
          <a:p>
            <a:pPr algn="l"/>
            <a:r>
              <a:rPr lang="en-US" altLang="zh-CN" sz="1900" dirty="0"/>
              <a:t>	</a:t>
            </a:r>
            <a:r>
              <a:rPr lang="en-US" altLang="zh-CN" sz="1900" dirty="0" err="1"/>
              <a:t>adc_value</a:t>
            </a:r>
            <a:r>
              <a:rPr lang="en-US" altLang="zh-CN" sz="1900" dirty="0"/>
              <a:t>=</a:t>
            </a:r>
            <a:r>
              <a:rPr lang="en-US" altLang="zh-CN" sz="1900" dirty="0" err="1"/>
              <a:t>HAL_ADC_GetValue</a:t>
            </a:r>
            <a:r>
              <a:rPr lang="en-US" altLang="zh-CN" sz="1900" dirty="0"/>
              <a:t>(&amp;hadc1);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900" dirty="0"/>
              <a:t>利用</a:t>
            </a:r>
            <a:r>
              <a:rPr lang="en-US" altLang="zh-CN" sz="1900" dirty="0"/>
              <a:t>ADC</a:t>
            </a:r>
            <a:r>
              <a:rPr lang="zh-CN" altLang="en-US" sz="1900" dirty="0"/>
              <a:t>公式将</a:t>
            </a:r>
            <a:r>
              <a:rPr lang="en-US" altLang="zh-CN" sz="1900" dirty="0"/>
              <a:t>raw</a:t>
            </a:r>
            <a:r>
              <a:rPr lang="zh-CN" altLang="en-US" sz="1900" dirty="0"/>
              <a:t>值转换为可用数据：</a:t>
            </a:r>
            <a:endParaRPr lang="en-US" altLang="zh-CN" sz="1900" dirty="0"/>
          </a:p>
          <a:p>
            <a:pPr algn="l"/>
            <a:r>
              <a:rPr lang="en-US" altLang="zh-CN" sz="1900" dirty="0"/>
              <a:t>	volt = </a:t>
            </a:r>
            <a:r>
              <a:rPr lang="en-US" altLang="zh-CN" sz="1900" dirty="0" err="1"/>
              <a:t>adc_value</a:t>
            </a:r>
            <a:r>
              <a:rPr lang="en-US" altLang="zh-CN" sz="1900" dirty="0"/>
              <a:t>*3.3/4096;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16924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UART</a:t>
            </a:r>
            <a:r>
              <a:rPr lang="zh-CN" altLang="en-US" sz="2800" dirty="0"/>
              <a:t>介绍</a:t>
            </a:r>
            <a:endParaRPr lang="en-US" altLang="zh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/>
              <a:t>UART=Universal Asynchronous Receiver/Transmitter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特点：</a:t>
            </a:r>
            <a:endParaRPr lang="en-US" altLang="zh-CN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异步通信</a:t>
            </a:r>
            <a:r>
              <a:rPr lang="en-US" altLang="zh-CN" sz="2800" dirty="0"/>
              <a:t>——</a:t>
            </a:r>
            <a:r>
              <a:rPr lang="zh-CN" altLang="en-US" sz="2800" dirty="0"/>
              <a:t>不依赖于同步的时钟信号，而是依赖于通信双方的时钟同步</a:t>
            </a:r>
            <a:endParaRPr lang="en-US" altLang="zh-CN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用线少</a:t>
            </a:r>
            <a:r>
              <a:rPr lang="en-US" altLang="zh-CN" sz="2800" dirty="0"/>
              <a:t>——3</a:t>
            </a:r>
            <a:r>
              <a:rPr lang="zh-CN" altLang="en-US" sz="2800" dirty="0"/>
              <a:t>线（</a:t>
            </a:r>
            <a:r>
              <a:rPr lang="en-US" altLang="zh-CN" sz="2800" dirty="0"/>
              <a:t>TXD</a:t>
            </a:r>
            <a:r>
              <a:rPr lang="zh-CN" altLang="en-US" sz="2800" dirty="0"/>
              <a:t>、</a:t>
            </a:r>
            <a:r>
              <a:rPr lang="en-US" altLang="zh-CN" sz="2800" dirty="0"/>
              <a:t>RXD</a:t>
            </a:r>
            <a:r>
              <a:rPr lang="zh-CN" altLang="en-US" sz="2800" dirty="0"/>
              <a:t>、</a:t>
            </a:r>
            <a:r>
              <a:rPr lang="en-US" altLang="zh-CN" sz="2800" dirty="0"/>
              <a:t>GND</a:t>
            </a:r>
            <a:r>
              <a:rPr lang="zh-CN" altLang="en-US" sz="2800" dirty="0"/>
              <a:t>）完成通信</a:t>
            </a:r>
            <a:endParaRPr lang="en-US" altLang="zh-CN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通信速率</a:t>
            </a:r>
            <a:r>
              <a:rPr lang="en-US" altLang="zh-CN" sz="2800" dirty="0"/>
              <a:t>——300bps-115200bps</a:t>
            </a:r>
            <a:r>
              <a:rPr lang="zh-CN" altLang="en-US" sz="2800" dirty="0"/>
              <a:t>（</a:t>
            </a:r>
            <a:r>
              <a:rPr lang="en-US" altLang="zh-CN" sz="2800" dirty="0"/>
              <a:t>RS232C</a:t>
            </a:r>
            <a:r>
              <a:rPr lang="zh-CN" altLang="en-US" sz="2800" dirty="0"/>
              <a:t>，最长</a:t>
            </a:r>
            <a:r>
              <a:rPr lang="en-US" altLang="zh-CN" sz="2800" dirty="0"/>
              <a:t>15</a:t>
            </a:r>
            <a:r>
              <a:rPr lang="zh-CN" altLang="en-US" sz="2800" dirty="0"/>
              <a:t>米），</a:t>
            </a:r>
            <a:r>
              <a:rPr lang="en-US" altLang="zh-CN" sz="2800" dirty="0"/>
              <a:t>4.5Mbps</a:t>
            </a:r>
            <a:r>
              <a:rPr lang="zh-CN" altLang="en-US" sz="2800" dirty="0"/>
              <a:t>（同一块</a:t>
            </a:r>
            <a:r>
              <a:rPr lang="en-US" altLang="zh-CN" sz="2800" dirty="0"/>
              <a:t>PCB</a:t>
            </a:r>
            <a:r>
              <a:rPr lang="zh-CN" altLang="en-US" sz="2800" dirty="0"/>
              <a:t>上的两个芯片）</a:t>
            </a:r>
            <a:r>
              <a:rPr lang="en-US" altLang="zh-CN" sz="2800" dirty="0"/>
              <a:t> </a:t>
            </a:r>
          </a:p>
          <a:p>
            <a:endParaRPr lang="en-US" altLang="zh-CN" sz="2800" dirty="0"/>
          </a:p>
          <a:p>
            <a:endParaRPr lang="en-US" altLang="zh-CN" sz="2800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26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923928" y="44624"/>
            <a:ext cx="5211563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与</a:t>
            </a:r>
            <a:r>
              <a:rPr lang="en-US" altLang="zh-CN" sz="3200" dirty="0"/>
              <a:t>PC</a:t>
            </a:r>
            <a:r>
              <a:rPr lang="zh-CN" altLang="en-US" sz="3200" dirty="0"/>
              <a:t>的通信</a:t>
            </a:r>
            <a:r>
              <a:rPr lang="en-US" altLang="zh-CN" sz="3200" dirty="0"/>
              <a:t>——UART</a:t>
            </a:r>
          </a:p>
        </p:txBody>
      </p:sp>
    </p:spTree>
    <p:extLst>
      <p:ext uri="{BB962C8B-B14F-4D97-AF65-F5344CB8AC3E}">
        <p14:creationId xmlns:p14="http://schemas.microsoft.com/office/powerpoint/2010/main" val="4242786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87849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UART</a:t>
            </a:r>
            <a:r>
              <a:rPr lang="zh-CN" altLang="en-US" sz="2800" dirty="0"/>
              <a:t>变种</a:t>
            </a:r>
            <a:endParaRPr lang="en-US" altLang="zh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远距离：</a:t>
            </a:r>
            <a:r>
              <a:rPr lang="en-US" altLang="zh-CN" sz="2800" dirty="0"/>
              <a:t>RS485/RS422</a:t>
            </a:r>
            <a:r>
              <a:rPr lang="zh-CN" altLang="en-US" sz="2800" dirty="0"/>
              <a:t>，最长</a:t>
            </a:r>
            <a:r>
              <a:rPr lang="en-US" altLang="zh-CN" sz="2800" dirty="0"/>
              <a:t>5km</a:t>
            </a:r>
            <a:r>
              <a:rPr lang="zh-CN" altLang="en-US" sz="2800" dirty="0"/>
              <a:t>（</a:t>
            </a:r>
            <a:r>
              <a:rPr lang="en-US" altLang="zh-CN" sz="2800" dirty="0"/>
              <a:t>&lt;4800bps</a:t>
            </a:r>
            <a:r>
              <a:rPr lang="zh-CN" altLang="en-US" sz="2800" dirty="0"/>
              <a:t>）</a:t>
            </a:r>
            <a:endParaRPr lang="en-US" altLang="zh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中距离：</a:t>
            </a:r>
            <a:r>
              <a:rPr lang="en-US" altLang="zh-CN" sz="2800" dirty="0"/>
              <a:t>RS232</a:t>
            </a:r>
            <a:r>
              <a:rPr lang="zh-CN" altLang="en-US" sz="2800" dirty="0"/>
              <a:t>，</a:t>
            </a:r>
            <a:r>
              <a:rPr lang="en-US" altLang="zh-CN" sz="2800" dirty="0"/>
              <a:t>15</a:t>
            </a:r>
            <a:r>
              <a:rPr lang="zh-CN" altLang="en-US" sz="2800" dirty="0"/>
              <a:t>米（</a:t>
            </a:r>
            <a:r>
              <a:rPr lang="en-US" altLang="zh-CN" sz="2800" dirty="0"/>
              <a:t>&lt;115200bps</a:t>
            </a:r>
            <a:r>
              <a:rPr lang="zh-CN" altLang="en-US" sz="2800" dirty="0"/>
              <a:t>）</a:t>
            </a:r>
            <a:endParaRPr lang="en-US" altLang="zh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短距离：</a:t>
            </a:r>
            <a:r>
              <a:rPr lang="en-US" altLang="zh-CN" sz="2800" dirty="0"/>
              <a:t>TTL</a:t>
            </a:r>
            <a:r>
              <a:rPr lang="zh-CN" altLang="en-US" sz="2800" dirty="0"/>
              <a:t>，</a:t>
            </a:r>
            <a:r>
              <a:rPr lang="en-US" altLang="zh-CN" sz="2800" dirty="0"/>
              <a:t>0.5</a:t>
            </a:r>
            <a:r>
              <a:rPr lang="zh-CN" altLang="en-US" sz="2800" dirty="0"/>
              <a:t>米</a:t>
            </a:r>
            <a:r>
              <a:rPr lang="en-US" altLang="zh-CN" sz="2800" dirty="0"/>
              <a:t>(MAX 4.5Mbps</a:t>
            </a:r>
            <a:r>
              <a:rPr lang="zh-CN" altLang="en-US" sz="2800" dirty="0"/>
              <a:t>，根据芯片支持情况</a:t>
            </a:r>
            <a:r>
              <a:rPr lang="en-US" altLang="zh-CN" sz="28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/>
              <a:t>单线：</a:t>
            </a:r>
            <a:r>
              <a:rPr lang="en-US" altLang="zh-CN" sz="2800" dirty="0"/>
              <a:t>LIN</a:t>
            </a:r>
            <a:r>
              <a:rPr lang="zh-CN" altLang="en-US" sz="2800" dirty="0"/>
              <a:t>，</a:t>
            </a:r>
            <a:r>
              <a:rPr lang="en-US" altLang="zh-CN" sz="2800" dirty="0"/>
              <a:t>19200bps</a:t>
            </a:r>
            <a:r>
              <a:rPr lang="zh-CN" altLang="en-US" sz="2800" dirty="0"/>
              <a:t>，</a:t>
            </a:r>
            <a:r>
              <a:rPr lang="en-US" altLang="zh-CN" sz="2800" dirty="0"/>
              <a:t>5</a:t>
            </a:r>
            <a:r>
              <a:rPr lang="zh-CN" altLang="en-US" sz="2800" dirty="0"/>
              <a:t>米</a:t>
            </a:r>
            <a:endParaRPr lang="en-US" altLang="zh-CN" sz="2800" dirty="0"/>
          </a:p>
          <a:p>
            <a:endParaRPr lang="en-US" altLang="zh-CN" sz="2800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923928" y="44624"/>
            <a:ext cx="5211563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与</a:t>
            </a:r>
            <a:r>
              <a:rPr lang="en-US" altLang="zh-CN" sz="3200" dirty="0"/>
              <a:t>PC</a:t>
            </a:r>
            <a:r>
              <a:rPr lang="zh-CN" altLang="en-US" sz="3200" dirty="0"/>
              <a:t>的通信</a:t>
            </a:r>
            <a:r>
              <a:rPr lang="en-US" altLang="zh-CN" sz="3200" dirty="0"/>
              <a:t>——UART</a:t>
            </a:r>
          </a:p>
        </p:txBody>
      </p:sp>
    </p:spTree>
    <p:extLst>
      <p:ext uri="{BB962C8B-B14F-4D97-AF65-F5344CB8AC3E}">
        <p14:creationId xmlns:p14="http://schemas.microsoft.com/office/powerpoint/2010/main" val="10535759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UART</a:t>
            </a:r>
            <a:r>
              <a:rPr lang="zh-CN" altLang="en-US" sz="2800" dirty="0"/>
              <a:t>典型波形</a:t>
            </a:r>
            <a:endParaRPr lang="en-US" altLang="zh-CN" sz="2800" dirty="0"/>
          </a:p>
          <a:p>
            <a:endParaRPr lang="en-US" altLang="zh-CN" sz="2800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923928" y="44624"/>
            <a:ext cx="5211563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与</a:t>
            </a:r>
            <a:r>
              <a:rPr lang="en-US" altLang="zh-CN" sz="3200" dirty="0"/>
              <a:t>PC</a:t>
            </a:r>
            <a:r>
              <a:rPr lang="zh-CN" altLang="en-US" sz="3200" dirty="0"/>
              <a:t>的通信</a:t>
            </a:r>
            <a:r>
              <a:rPr lang="en-US" altLang="zh-CN" sz="3200" dirty="0"/>
              <a:t>——UART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714578"/>
            <a:ext cx="6382461" cy="466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67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067" y="1268760"/>
            <a:ext cx="8338389" cy="64807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小任务：采集电位器的位置信息并发送至</a:t>
            </a:r>
            <a:r>
              <a:rPr lang="en-US" altLang="zh-CN" dirty="0"/>
              <a:t>PC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实战</a:t>
            </a:r>
            <a:r>
              <a:rPr lang="en-US" altLang="zh-CN" sz="3200" dirty="0"/>
              <a:t>4</a:t>
            </a:r>
            <a:r>
              <a:rPr lang="zh-CN" altLang="en-US" sz="3200" dirty="0"/>
              <a:t>：电压采集器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35532" y="1924712"/>
            <a:ext cx="8338389" cy="3143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en-US" altLang="zh-CN" sz="2400" dirty="0"/>
              <a:t>HOWTO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参考前面</a:t>
            </a:r>
            <a:r>
              <a:rPr lang="en-US" altLang="zh-CN" sz="2400" dirty="0"/>
              <a:t>ADC</a:t>
            </a:r>
            <a:r>
              <a:rPr lang="zh-CN" altLang="en-US" sz="2400" dirty="0"/>
              <a:t>课程中的程序，读出电位器的电压值，注意，我们这里使用定时器</a:t>
            </a:r>
            <a:r>
              <a:rPr lang="en-US" altLang="zh-CN" sz="2400" dirty="0"/>
              <a:t>TIM3</a:t>
            </a:r>
            <a:r>
              <a:rPr lang="zh-CN" altLang="en-US" sz="2400" dirty="0"/>
              <a:t>每</a:t>
            </a:r>
            <a:r>
              <a:rPr lang="en-US" altLang="zh-CN" sz="2400" dirty="0"/>
              <a:t>200ms</a:t>
            </a:r>
            <a:r>
              <a:rPr lang="zh-CN" altLang="en-US" sz="2400" dirty="0"/>
              <a:t>产生一次</a:t>
            </a:r>
            <a:r>
              <a:rPr lang="en-US" altLang="zh-CN" sz="2400" dirty="0"/>
              <a:t>Update Event</a:t>
            </a:r>
            <a:r>
              <a:rPr lang="zh-CN" altLang="en-US" sz="2400" dirty="0"/>
              <a:t>驱动</a:t>
            </a:r>
            <a:r>
              <a:rPr lang="en-US" altLang="zh-CN" sz="2400" dirty="0"/>
              <a:t>ADC</a:t>
            </a:r>
            <a:r>
              <a:rPr lang="zh-CN" altLang="en-US" sz="2400" dirty="0"/>
              <a:t>采集电压数据。</a:t>
            </a:r>
            <a:endParaRPr lang="en-US" altLang="zh-CN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配置开发板</a:t>
            </a:r>
            <a:r>
              <a:rPr lang="en-US" altLang="zh-CN" sz="2400" dirty="0"/>
              <a:t>USART1</a:t>
            </a:r>
            <a:r>
              <a:rPr lang="zh-CN" altLang="en-US" sz="2400" dirty="0"/>
              <a:t>，设置波特率为</a:t>
            </a:r>
            <a:r>
              <a:rPr lang="en-US" altLang="zh-CN" sz="2400" dirty="0"/>
              <a:t>115200</a:t>
            </a:r>
            <a:r>
              <a:rPr lang="zh-CN" altLang="en-US" sz="2400" dirty="0"/>
              <a:t>，格式</a:t>
            </a:r>
            <a:r>
              <a:rPr lang="en-US" altLang="zh-CN" sz="2400" dirty="0"/>
              <a:t>8N1.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在</a:t>
            </a:r>
            <a:r>
              <a:rPr lang="en-US" altLang="zh-CN" sz="2400" dirty="0"/>
              <a:t>main</a:t>
            </a:r>
            <a:r>
              <a:rPr lang="zh-CN" altLang="en-US" sz="2400" dirty="0"/>
              <a:t>函数的主循环里等待</a:t>
            </a:r>
            <a:r>
              <a:rPr lang="en-US" altLang="zh-CN" sz="2400" dirty="0"/>
              <a:t>ADC</a:t>
            </a:r>
            <a:r>
              <a:rPr lang="zh-CN" altLang="en-US" sz="2400" dirty="0"/>
              <a:t>处理完成的标志，一旦标准变量为</a:t>
            </a:r>
            <a:r>
              <a:rPr lang="en-US" altLang="zh-CN" sz="2400" dirty="0"/>
              <a:t>true</a:t>
            </a:r>
            <a:r>
              <a:rPr lang="zh-CN" altLang="en-US" sz="2400" dirty="0"/>
              <a:t>或者为</a:t>
            </a:r>
            <a:r>
              <a:rPr lang="en-US" altLang="zh-CN" sz="2400" dirty="0"/>
              <a:t>1</a:t>
            </a:r>
            <a:r>
              <a:rPr lang="zh-CN" altLang="en-US" sz="2400" dirty="0"/>
              <a:t>，则启动一次串口发送。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58856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</a:t>
            </a:r>
            <a:r>
              <a:rPr lang="en-US" altLang="zh-CN" sz="2800" dirty="0"/>
              <a:t>1</a:t>
            </a:r>
            <a:r>
              <a:rPr lang="zh-CN" altLang="en-US" sz="2800" dirty="0"/>
              <a:t>：</a:t>
            </a:r>
            <a:r>
              <a:rPr lang="en-US" altLang="zh-CN" sz="2800" dirty="0"/>
              <a:t>Blinky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</a:t>
            </a:r>
            <a:r>
              <a:rPr lang="en-US" altLang="zh-CN" sz="2800" dirty="0"/>
              <a:t>2</a:t>
            </a:r>
            <a:r>
              <a:rPr lang="zh-CN" altLang="en-US" sz="2800" dirty="0"/>
              <a:t>：呼吸灯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</a:t>
            </a:r>
            <a:r>
              <a:rPr lang="en-US" altLang="zh-CN" sz="2800" dirty="0"/>
              <a:t>3</a:t>
            </a:r>
            <a:r>
              <a:rPr lang="zh-CN" altLang="en-US" sz="2800" dirty="0"/>
              <a:t>：读取</a:t>
            </a:r>
            <a:r>
              <a:rPr lang="en-US" altLang="zh-CN" sz="2800" dirty="0"/>
              <a:t>PA0</a:t>
            </a:r>
            <a:r>
              <a:rPr lang="zh-CN" altLang="en-US" sz="2800" dirty="0"/>
              <a:t>的电压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</a:t>
            </a:r>
            <a:r>
              <a:rPr lang="en-US" altLang="zh-CN" sz="2800" dirty="0"/>
              <a:t>4</a:t>
            </a:r>
            <a:r>
              <a:rPr lang="zh-CN" altLang="en-US" sz="2800" dirty="0"/>
              <a:t>：串口电压采集器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36284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8547" y="1045029"/>
            <a:ext cx="8338389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采集开发板上电位器</a:t>
            </a:r>
            <a:r>
              <a:rPr lang="en-US" altLang="zh-CN" dirty="0"/>
              <a:t>VR1</a:t>
            </a:r>
            <a:r>
              <a:rPr lang="zh-CN" altLang="en-US" dirty="0"/>
              <a:t>的电压并发送至</a:t>
            </a:r>
            <a:r>
              <a:rPr lang="en-US" altLang="zh-CN" dirty="0"/>
              <a:t>PC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蒋磊  </a:t>
            </a:r>
            <a:r>
              <a:rPr lang="en-US" altLang="zh-CN" dirty="0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41517" y="44624"/>
            <a:ext cx="4593973" cy="814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3200" dirty="0"/>
              <a:t>作业：电压采集器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05780" y="1834984"/>
            <a:ext cx="8338389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在</a:t>
            </a:r>
            <a:r>
              <a:rPr lang="en-US" altLang="zh-CN" sz="2400" dirty="0" err="1"/>
              <a:t>CubeMX</a:t>
            </a:r>
            <a:r>
              <a:rPr lang="zh-CN" altLang="en-US" sz="2400" dirty="0"/>
              <a:t>中对</a:t>
            </a:r>
            <a:r>
              <a:rPr lang="en-US" altLang="zh-CN" sz="2400" dirty="0"/>
              <a:t>UART</a:t>
            </a:r>
            <a:r>
              <a:rPr lang="zh-CN" altLang="en-US" sz="2400" dirty="0"/>
              <a:t>进行设置：</a:t>
            </a:r>
            <a:endParaRPr lang="en-US" altLang="zh-CN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使用异步模式</a:t>
            </a:r>
            <a:endParaRPr lang="en-US" altLang="zh-CN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波特率</a:t>
            </a:r>
            <a:r>
              <a:rPr lang="en-US" altLang="zh-CN" sz="1600" dirty="0"/>
              <a:t>115200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启用中断</a:t>
            </a:r>
            <a:endParaRPr lang="en-US" altLang="zh-CN" sz="1600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30A1722A-E924-4EE5-9EEF-43C1F8217BBB}"/>
              </a:ext>
            </a:extLst>
          </p:cNvPr>
          <p:cNvSpPr txBox="1">
            <a:spLocks/>
          </p:cNvSpPr>
          <p:nvPr/>
        </p:nvSpPr>
        <p:spPr>
          <a:xfrm>
            <a:off x="305780" y="3273010"/>
            <a:ext cx="8338389" cy="3108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l"/>
            <a:r>
              <a:rPr lang="zh-CN" altLang="en-US" sz="2400" dirty="0"/>
              <a:t>在代码中对</a:t>
            </a:r>
            <a:r>
              <a:rPr lang="en-US" altLang="zh-CN" sz="2400" dirty="0"/>
              <a:t>UART</a:t>
            </a:r>
            <a:r>
              <a:rPr lang="zh-CN" altLang="en-US" sz="2400" dirty="0"/>
              <a:t>的操作：</a:t>
            </a:r>
            <a:endParaRPr lang="en-US" altLang="zh-CN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在</a:t>
            </a:r>
            <a:r>
              <a:rPr lang="en-US" altLang="zh-CN" sz="1600" dirty="0"/>
              <a:t>main</a:t>
            </a:r>
            <a:r>
              <a:rPr lang="zh-CN" altLang="en-US" sz="1600" dirty="0"/>
              <a:t>函数前添加以下两个头文件：</a:t>
            </a:r>
            <a:endParaRPr lang="en-US" altLang="zh-CN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&lt;</a:t>
            </a:r>
            <a:r>
              <a:rPr lang="en-US" altLang="zh-CN" sz="1600" dirty="0" err="1"/>
              <a:t>stdio.h</a:t>
            </a:r>
            <a:r>
              <a:rPr lang="en-US" altLang="zh-CN" sz="1600" dirty="0"/>
              <a:t>&gt;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“</a:t>
            </a:r>
            <a:r>
              <a:rPr lang="en-US" altLang="zh-CN" sz="1600" dirty="0" err="1"/>
              <a:t>string.h</a:t>
            </a:r>
            <a:r>
              <a:rPr lang="en-US" altLang="zh-CN" sz="1600" dirty="0"/>
              <a:t>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在</a:t>
            </a:r>
            <a:r>
              <a:rPr lang="en-US" altLang="zh-CN" sz="1600" dirty="0" err="1"/>
              <a:t>main.c</a:t>
            </a:r>
            <a:r>
              <a:rPr lang="zh-CN" altLang="en-US" sz="1600" dirty="0"/>
              <a:t>中添加一个标志变量</a:t>
            </a:r>
            <a:r>
              <a:rPr lang="en-US" altLang="zh-CN" sz="1600" dirty="0"/>
              <a:t>uint8_t </a:t>
            </a:r>
            <a:r>
              <a:rPr lang="en-US" altLang="zh-CN" sz="1600" dirty="0" err="1"/>
              <a:t>adc_convert_cplt</a:t>
            </a:r>
            <a:r>
              <a:rPr lang="zh-CN" altLang="en-US" sz="1600" dirty="0"/>
              <a:t>，注意需要是全局变量</a:t>
            </a:r>
            <a:endParaRPr lang="en-US" altLang="zh-CN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在</a:t>
            </a:r>
            <a:r>
              <a:rPr lang="en-US" altLang="zh-CN" sz="1600" dirty="0"/>
              <a:t>main</a:t>
            </a:r>
            <a:r>
              <a:rPr lang="zh-CN" altLang="en-US" sz="1600" dirty="0"/>
              <a:t>函数内对</a:t>
            </a:r>
            <a:r>
              <a:rPr lang="en-US" altLang="zh-CN" sz="1600" dirty="0" err="1"/>
              <a:t>adc_convert_cplt</a:t>
            </a:r>
            <a:r>
              <a:rPr lang="zh-CN" altLang="en-US" sz="1600" dirty="0"/>
              <a:t>赋初值</a:t>
            </a:r>
            <a:r>
              <a:rPr lang="en-US" altLang="zh-CN" sz="1600" dirty="0"/>
              <a:t>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在</a:t>
            </a:r>
            <a:r>
              <a:rPr lang="en-US" altLang="zh-CN" sz="1600" dirty="0"/>
              <a:t>ADC</a:t>
            </a:r>
            <a:r>
              <a:rPr lang="zh-CN" altLang="en-US" sz="1600" dirty="0"/>
              <a:t>中断回调函数中，当完成</a:t>
            </a:r>
            <a:r>
              <a:rPr lang="en-US" altLang="zh-CN" sz="1600" dirty="0"/>
              <a:t>ADC</a:t>
            </a:r>
            <a:r>
              <a:rPr lang="zh-CN" altLang="en-US" sz="1600" dirty="0"/>
              <a:t>数据读取后，令</a:t>
            </a:r>
            <a:r>
              <a:rPr lang="en-US" altLang="zh-CN" sz="1600" dirty="0" err="1"/>
              <a:t>adc_convert_cplt</a:t>
            </a:r>
            <a:r>
              <a:rPr lang="en-US" altLang="zh-CN" sz="1600" dirty="0"/>
              <a:t> =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调用初始化函数</a:t>
            </a:r>
            <a:endParaRPr lang="en-US" altLang="zh-CN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启动</a:t>
            </a:r>
            <a:r>
              <a:rPr lang="en-US" altLang="zh-CN" sz="1600" dirty="0"/>
              <a:t>ADC</a:t>
            </a:r>
            <a:r>
              <a:rPr lang="zh-CN" altLang="en-US" sz="1600" dirty="0"/>
              <a:t>和定时器</a:t>
            </a:r>
            <a:endParaRPr lang="en-US" altLang="zh-CN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600" dirty="0"/>
              <a:t>在主循环中轮询</a:t>
            </a:r>
            <a:r>
              <a:rPr lang="en-US" altLang="zh-CN" sz="1600" dirty="0" err="1"/>
              <a:t>adc_convert_cplt</a:t>
            </a:r>
            <a:r>
              <a:rPr lang="en-US" altLang="zh-CN" sz="1600" dirty="0"/>
              <a:t> </a:t>
            </a:r>
            <a:r>
              <a:rPr lang="zh-CN" altLang="en-US" sz="1600" dirty="0"/>
              <a:t>的值，若为</a:t>
            </a:r>
            <a:r>
              <a:rPr lang="en-US" altLang="zh-CN" sz="1600" dirty="0"/>
              <a:t>1</a:t>
            </a:r>
            <a:r>
              <a:rPr lang="zh-CN" altLang="en-US" sz="1600" dirty="0"/>
              <a:t>，则调用</a:t>
            </a:r>
            <a:r>
              <a:rPr lang="en-US" altLang="zh-CN" sz="1600" dirty="0" err="1"/>
              <a:t>sprintf</a:t>
            </a:r>
            <a:r>
              <a:rPr lang="zh-CN" altLang="en-US" sz="1600" dirty="0"/>
              <a:t>生成打印的字符串，并使用</a:t>
            </a:r>
            <a:r>
              <a:rPr lang="en-US" altLang="zh-CN" sz="1600" dirty="0" err="1"/>
              <a:t>HAL_UART_Transmit_IT</a:t>
            </a:r>
            <a:r>
              <a:rPr lang="zh-CN" altLang="en-US" sz="1600" dirty="0"/>
              <a:t>进行发送，并将</a:t>
            </a:r>
            <a:r>
              <a:rPr lang="en-US" altLang="zh-CN" sz="1600" dirty="0" err="1"/>
              <a:t>adc_convert_cplt</a:t>
            </a:r>
            <a:r>
              <a:rPr lang="en-US" altLang="zh-CN" sz="1600" dirty="0"/>
              <a:t> </a:t>
            </a:r>
            <a:r>
              <a:rPr lang="zh-CN" altLang="en-US" sz="1600" dirty="0"/>
              <a:t>恢复</a:t>
            </a:r>
            <a:r>
              <a:rPr lang="en-US" altLang="zh-CN" sz="1600" dirty="0"/>
              <a:t>0</a:t>
            </a:r>
            <a:r>
              <a:rPr lang="zh-CN" altLang="en-US" sz="1600" dirty="0"/>
              <a:t>值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239960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2024年7月16日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什么是中断？</a:t>
            </a:r>
            <a:endParaRPr lang="en-US" altLang="zh-CN" sz="2800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单片机中断</a:t>
            </a:r>
            <a:endParaRPr lang="en-US" altLang="zh-CN" sz="3200" dirty="0"/>
          </a:p>
        </p:txBody>
      </p:sp>
      <p:sp>
        <p:nvSpPr>
          <p:cNvPr id="7" name="TextBox 7"/>
          <p:cNvSpPr txBox="1"/>
          <p:nvPr/>
        </p:nvSpPr>
        <p:spPr>
          <a:xfrm>
            <a:off x="638890" y="2084123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例子：</a:t>
            </a:r>
            <a:endParaRPr lang="en-US" altLang="zh-CN" sz="2800" dirty="0"/>
          </a:p>
          <a:p>
            <a:r>
              <a:rPr lang="zh-CN" altLang="en-US" sz="2800" dirty="0"/>
              <a:t>老师上课</a:t>
            </a:r>
            <a:r>
              <a:rPr lang="en-US" altLang="zh-CN" sz="2800" dirty="0"/>
              <a:t>——</a:t>
            </a:r>
            <a:r>
              <a:rPr lang="zh-CN" altLang="en-US" sz="2800" dirty="0"/>
              <a:t>主线程</a:t>
            </a:r>
            <a:endParaRPr lang="en-US" altLang="zh-CN" sz="2800" dirty="0"/>
          </a:p>
          <a:p>
            <a:r>
              <a:rPr lang="zh-CN" altLang="en-US" sz="2800" dirty="0"/>
              <a:t>同学有问题举手提问</a:t>
            </a:r>
            <a:r>
              <a:rPr lang="en-US" altLang="zh-CN" sz="2800" dirty="0"/>
              <a:t>——</a:t>
            </a:r>
            <a:r>
              <a:rPr lang="zh-CN" altLang="en-US" sz="2800" dirty="0"/>
              <a:t>中断请求</a:t>
            </a:r>
            <a:endParaRPr lang="en-US" altLang="zh-CN" sz="2800" dirty="0"/>
          </a:p>
          <a:p>
            <a:r>
              <a:rPr lang="zh-CN" altLang="en-US" sz="2800" dirty="0"/>
              <a:t>老师解答同学问题</a:t>
            </a:r>
            <a:r>
              <a:rPr lang="en-US" altLang="zh-CN" sz="2800" dirty="0"/>
              <a:t>——</a:t>
            </a:r>
            <a:r>
              <a:rPr lang="zh-CN" altLang="en-US" sz="2800" dirty="0"/>
              <a:t>中断处理</a:t>
            </a:r>
            <a:endParaRPr lang="en-US" altLang="zh-CN" sz="2800" dirty="0"/>
          </a:p>
          <a:p>
            <a:r>
              <a:rPr lang="zh-CN" altLang="en-US" sz="2800" dirty="0"/>
              <a:t>解答完问题，继续上课</a:t>
            </a:r>
            <a:r>
              <a:rPr lang="en-US" altLang="zh-CN" sz="2800" dirty="0"/>
              <a:t>——</a:t>
            </a:r>
            <a:r>
              <a:rPr lang="zh-CN" altLang="en-US" sz="2800" dirty="0"/>
              <a:t>中断返回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00429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130" y="1268760"/>
            <a:ext cx="326272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STM32G0x</a:t>
            </a:r>
            <a:r>
              <a:rPr lang="zh-CN" altLang="en-US" sz="3200" dirty="0"/>
              <a:t>定时器的主要功能：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计数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产生定时中断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输入捕获</a:t>
            </a:r>
            <a:r>
              <a:rPr lang="en-US" altLang="zh-CN" dirty="0"/>
              <a:t>(</a:t>
            </a:r>
            <a:r>
              <a:rPr lang="zh-CN" altLang="en-US" dirty="0"/>
              <a:t>测输入脉冲的频率、周期、脉宽、占空比</a:t>
            </a:r>
            <a:r>
              <a:rPr lang="en-US" altLang="zh-CN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输出比较（产生周期性脉冲信号，频率周期、脉宽、占空比可调）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PWM</a:t>
            </a:r>
            <a:r>
              <a:rPr lang="zh-CN" altLang="en-US" dirty="0"/>
              <a:t>信号发生（左对齐，右对齐，中心对齐）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产生单次脉冲信号</a:t>
            </a: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定时器系统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90" y="764704"/>
            <a:ext cx="6003910" cy="587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23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130" y="1268760"/>
            <a:ext cx="32627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STM32G0x</a:t>
            </a:r>
            <a:r>
              <a:rPr lang="zh-CN" altLang="en-US" sz="3200" dirty="0"/>
              <a:t>定时器的计数</a:t>
            </a:r>
            <a:r>
              <a:rPr lang="en-US" altLang="zh-CN" sz="3200" dirty="0"/>
              <a:t>/</a:t>
            </a:r>
            <a:r>
              <a:rPr lang="zh-CN" altLang="en-US" sz="3200" dirty="0"/>
              <a:t>定时中断功能：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按照定时器时钟计数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超过设定值产生中断</a:t>
            </a: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定时器系统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52509"/>
            <a:ext cx="5760967" cy="351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7"/>
          <p:cNvSpPr txBox="1"/>
          <p:nvPr/>
        </p:nvSpPr>
        <p:spPr>
          <a:xfrm>
            <a:off x="142265" y="3537544"/>
            <a:ext cx="326272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用途：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计数（数脉冲个数）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产生定时信号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产生延迟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测量时间长度</a:t>
            </a:r>
          </a:p>
        </p:txBody>
      </p:sp>
    </p:spTree>
    <p:extLst>
      <p:ext uri="{BB962C8B-B14F-4D97-AF65-F5344CB8AC3E}">
        <p14:creationId xmlns:p14="http://schemas.microsoft.com/office/powerpoint/2010/main" val="228623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130" y="1268760"/>
            <a:ext cx="32627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STM32G0x</a:t>
            </a:r>
            <a:r>
              <a:rPr lang="zh-CN" altLang="en-US" sz="3200" dirty="0"/>
              <a:t>定时器的输入捕获功能：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捕获脉冲边沿的时刻</a:t>
            </a:r>
            <a:endParaRPr lang="en-US" altLang="zh-CN" dirty="0"/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定时器系统</a:t>
            </a:r>
          </a:p>
        </p:txBody>
      </p:sp>
      <p:sp>
        <p:nvSpPr>
          <p:cNvPr id="10" name="文本框 7"/>
          <p:cNvSpPr txBox="1"/>
          <p:nvPr/>
        </p:nvSpPr>
        <p:spPr>
          <a:xfrm>
            <a:off x="142265" y="3537544"/>
            <a:ext cx="326272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用途：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获得信号边沿发生的时刻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测量信号两个边沿之间的时间</a:t>
            </a:r>
            <a:r>
              <a:rPr lang="en-US" altLang="zh-CN" dirty="0"/>
              <a:t>——</a:t>
            </a:r>
            <a:r>
              <a:rPr lang="zh-CN" altLang="en-US" dirty="0"/>
              <a:t>脉冲宽度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测量脉冲周期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测量脉冲占空比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305" y="1200150"/>
            <a:ext cx="5132957" cy="273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823" y="3958099"/>
            <a:ext cx="5208439" cy="234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9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130" y="1268760"/>
            <a:ext cx="32627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STM32G0x</a:t>
            </a:r>
            <a:r>
              <a:rPr lang="zh-CN" altLang="en-US" sz="3200" dirty="0"/>
              <a:t>定时器的输出比较功能：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当定时器的计数器计到预设值时，改变输出信号</a:t>
            </a:r>
            <a:endParaRPr lang="en-US" altLang="zh-CN" dirty="0"/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定时器系统</a:t>
            </a:r>
          </a:p>
        </p:txBody>
      </p:sp>
      <p:sp>
        <p:nvSpPr>
          <p:cNvPr id="10" name="文本框 7"/>
          <p:cNvSpPr txBox="1"/>
          <p:nvPr/>
        </p:nvSpPr>
        <p:spPr>
          <a:xfrm>
            <a:off x="142265" y="3537544"/>
            <a:ext cx="326272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用途：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产生延迟信号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产生周期可调的脉冲信号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4853184" cy="23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97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5FEF-2396-4729-8FBC-ACDB5C40BD91}" type="datetime2">
              <a:rPr lang="zh-CN" altLang="en-US" smtClean="0"/>
              <a:t>2024年7月16日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130" y="1268760"/>
            <a:ext cx="326272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STM32G0x</a:t>
            </a:r>
            <a:r>
              <a:rPr lang="zh-CN" altLang="en-US" sz="3200" dirty="0"/>
              <a:t>定时器的输出比较扩展</a:t>
            </a:r>
            <a:r>
              <a:rPr lang="en-US" altLang="zh-CN" sz="3200" dirty="0"/>
              <a:t>——PWM</a:t>
            </a:r>
            <a:r>
              <a:rPr lang="zh-CN" altLang="en-US" sz="3200" dirty="0"/>
              <a:t>模式：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可改变周期信号的占空比</a:t>
            </a:r>
            <a:endParaRPr lang="en-US" altLang="zh-CN" dirty="0"/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4541517" y="44624"/>
            <a:ext cx="4593973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定时器系统</a:t>
            </a:r>
          </a:p>
        </p:txBody>
      </p:sp>
      <p:sp>
        <p:nvSpPr>
          <p:cNvPr id="10" name="文本框 7"/>
          <p:cNvSpPr txBox="1"/>
          <p:nvPr/>
        </p:nvSpPr>
        <p:spPr>
          <a:xfrm>
            <a:off x="142265" y="3537544"/>
            <a:ext cx="326272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用途：</a:t>
            </a:r>
            <a:endParaRPr lang="en-US" altLang="zh-CN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调光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电机调速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电力电子控制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10989"/>
            <a:ext cx="5988943" cy="400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877156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</TotalTime>
  <Words>2491</Words>
  <Application>Microsoft Office PowerPoint</Application>
  <PresentationFormat>全屏显示(4:3)</PresentationFormat>
  <Paragraphs>361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微软雅黑</vt:lpstr>
      <vt:lpstr>微软雅黑 Light</vt:lpstr>
      <vt:lpstr>Arial</vt:lpstr>
      <vt:lpstr>Calibri</vt:lpstr>
      <vt:lpstr>Cambria Math</vt:lpstr>
      <vt:lpstr>Wingdings</vt:lpstr>
      <vt:lpstr>自定义设计方案</vt:lpstr>
      <vt:lpstr>单元8.STM32单片机进阶开发</vt:lpstr>
      <vt:lpstr>AGENDA</vt:lpstr>
      <vt:lpstr>AGENDA</vt:lpstr>
      <vt:lpstr>STM32单片机中断</vt:lpstr>
      <vt:lpstr>STM32定时器系统</vt:lpstr>
      <vt:lpstr>STM32定时器系统</vt:lpstr>
      <vt:lpstr>STM32定时器系统</vt:lpstr>
      <vt:lpstr>STM32定时器系统</vt:lpstr>
      <vt:lpstr>STM32定时器系统</vt:lpstr>
      <vt:lpstr>小任务：让开发板上的LED闪起来</vt:lpstr>
      <vt:lpstr>PowerPoint 演示文稿</vt:lpstr>
      <vt:lpstr>PowerPoint 演示文稿</vt:lpstr>
      <vt:lpstr>PowerPoint 演示文稿</vt:lpstr>
      <vt:lpstr>PowerPoint 演示文稿</vt:lpstr>
      <vt:lpstr>小任务：让外接的LED呼吸起来</vt:lpstr>
      <vt:lpstr>ADC原理</vt:lpstr>
      <vt:lpstr>PowerPoint 演示文稿</vt:lpstr>
      <vt:lpstr>PowerPoint 演示文稿</vt:lpstr>
      <vt:lpstr>STM32单片机片内ADC简介</vt:lpstr>
      <vt:lpstr>PowerPoint 演示文稿</vt:lpstr>
      <vt:lpstr>PowerPoint 演示文稿</vt:lpstr>
      <vt:lpstr>小任务：采集开发板上电位器的滑动端电压</vt:lpstr>
      <vt:lpstr>小任务：采集开发板上电位器的滑动端电压</vt:lpstr>
      <vt:lpstr>小任务：采集开发板上电位器的滑动端电压</vt:lpstr>
      <vt:lpstr>小任务：采集开发板上电位器的滑动端电压</vt:lpstr>
      <vt:lpstr>STM32与PC的通信——UART</vt:lpstr>
      <vt:lpstr>STM32与PC的通信——UART</vt:lpstr>
      <vt:lpstr>STM32与PC的通信——UART</vt:lpstr>
      <vt:lpstr>小任务：采集电位器的位置信息并发送至PC</vt:lpstr>
      <vt:lpstr>采集开发板上电位器VR1的电压并发送至PC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jianglei</cp:lastModifiedBy>
  <cp:revision>183</cp:revision>
  <dcterms:created xsi:type="dcterms:W3CDTF">2019-04-12T14:16:27Z</dcterms:created>
  <dcterms:modified xsi:type="dcterms:W3CDTF">2024-07-16T15:33:16Z</dcterms:modified>
</cp:coreProperties>
</file>